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2" r:id="rId1"/>
  </p:sldMasterIdLst>
  <p:notesMasterIdLst>
    <p:notesMasterId r:id="rId56"/>
  </p:notesMasterIdLst>
  <p:handoutMasterIdLst>
    <p:handoutMasterId r:id="rId57"/>
  </p:handoutMasterIdLst>
  <p:sldIdLst>
    <p:sldId id="256" r:id="rId2"/>
    <p:sldId id="687" r:id="rId3"/>
    <p:sldId id="930" r:id="rId4"/>
    <p:sldId id="931" r:id="rId5"/>
    <p:sldId id="929" r:id="rId6"/>
    <p:sldId id="934" r:id="rId7"/>
    <p:sldId id="933" r:id="rId8"/>
    <p:sldId id="932" r:id="rId9"/>
    <p:sldId id="942" r:id="rId10"/>
    <p:sldId id="935" r:id="rId11"/>
    <p:sldId id="941" r:id="rId12"/>
    <p:sldId id="944" r:id="rId13"/>
    <p:sldId id="943" r:id="rId14"/>
    <p:sldId id="955" r:id="rId15"/>
    <p:sldId id="939" r:id="rId16"/>
    <p:sldId id="945" r:id="rId17"/>
    <p:sldId id="946" r:id="rId18"/>
    <p:sldId id="950" r:id="rId19"/>
    <p:sldId id="952" r:id="rId20"/>
    <p:sldId id="953" r:id="rId21"/>
    <p:sldId id="961" r:id="rId22"/>
    <p:sldId id="962" r:id="rId23"/>
    <p:sldId id="1007" r:id="rId24"/>
    <p:sldId id="1016" r:id="rId25"/>
    <p:sldId id="1017" r:id="rId26"/>
    <p:sldId id="1021" r:id="rId27"/>
    <p:sldId id="1018" r:id="rId28"/>
    <p:sldId id="1020" r:id="rId29"/>
    <p:sldId id="1019" r:id="rId30"/>
    <p:sldId id="1027" r:id="rId31"/>
    <p:sldId id="1024" r:id="rId32"/>
    <p:sldId id="1025" r:id="rId33"/>
    <p:sldId id="1029" r:id="rId34"/>
    <p:sldId id="1026" r:id="rId35"/>
    <p:sldId id="1030" r:id="rId36"/>
    <p:sldId id="1034" r:id="rId37"/>
    <p:sldId id="1035" r:id="rId38"/>
    <p:sldId id="1036" r:id="rId39"/>
    <p:sldId id="1040" r:id="rId40"/>
    <p:sldId id="1039" r:id="rId41"/>
    <p:sldId id="1038" r:id="rId42"/>
    <p:sldId id="1033" r:id="rId43"/>
    <p:sldId id="1037" r:id="rId44"/>
    <p:sldId id="1041" r:id="rId45"/>
    <p:sldId id="1042" r:id="rId46"/>
    <p:sldId id="1043" r:id="rId47"/>
    <p:sldId id="1054" r:id="rId48"/>
    <p:sldId id="1055" r:id="rId49"/>
    <p:sldId id="1056" r:id="rId50"/>
    <p:sldId id="1057" r:id="rId51"/>
    <p:sldId id="1058" r:id="rId52"/>
    <p:sldId id="1059" r:id="rId53"/>
    <p:sldId id="1060" r:id="rId54"/>
    <p:sldId id="1061" r:id="rId55"/>
  </p:sldIdLst>
  <p:sldSz cx="9144000" cy="6858000" type="screen4x3"/>
  <p:notesSz cx="7099300" cy="10234613"/>
  <p:defaultTextStyle>
    <a:defPPr>
      <a:defRPr lang="zh-CN"/>
    </a:defPPr>
    <a:lvl1pPr algn="l" rtl="0" fontAlgn="base">
      <a:spcBef>
        <a:spcPct val="50000"/>
      </a:spcBef>
      <a:spcAft>
        <a:spcPct val="0"/>
      </a:spcAft>
      <a:defRPr sz="2000" kern="1200">
        <a:solidFill>
          <a:schemeClr val="tx1"/>
        </a:solidFill>
        <a:latin typeface="Arial" pitchFamily="34" charset="0"/>
        <a:ea typeface="黑体" pitchFamily="49" charset="-122"/>
        <a:cs typeface="+mn-cs"/>
      </a:defRPr>
    </a:lvl1pPr>
    <a:lvl2pPr marL="457200" algn="l" rtl="0" fontAlgn="base">
      <a:spcBef>
        <a:spcPct val="50000"/>
      </a:spcBef>
      <a:spcAft>
        <a:spcPct val="0"/>
      </a:spcAft>
      <a:defRPr sz="2000" kern="1200">
        <a:solidFill>
          <a:schemeClr val="tx1"/>
        </a:solidFill>
        <a:latin typeface="Arial" pitchFamily="34" charset="0"/>
        <a:ea typeface="黑体" pitchFamily="49" charset="-122"/>
        <a:cs typeface="+mn-cs"/>
      </a:defRPr>
    </a:lvl2pPr>
    <a:lvl3pPr marL="914400" algn="l" rtl="0" fontAlgn="base">
      <a:spcBef>
        <a:spcPct val="50000"/>
      </a:spcBef>
      <a:spcAft>
        <a:spcPct val="0"/>
      </a:spcAft>
      <a:defRPr sz="2000" kern="1200">
        <a:solidFill>
          <a:schemeClr val="tx1"/>
        </a:solidFill>
        <a:latin typeface="Arial" pitchFamily="34" charset="0"/>
        <a:ea typeface="黑体" pitchFamily="49" charset="-122"/>
        <a:cs typeface="+mn-cs"/>
      </a:defRPr>
    </a:lvl3pPr>
    <a:lvl4pPr marL="1371600" algn="l" rtl="0" fontAlgn="base">
      <a:spcBef>
        <a:spcPct val="50000"/>
      </a:spcBef>
      <a:spcAft>
        <a:spcPct val="0"/>
      </a:spcAft>
      <a:defRPr sz="2000" kern="1200">
        <a:solidFill>
          <a:schemeClr val="tx1"/>
        </a:solidFill>
        <a:latin typeface="Arial" pitchFamily="34" charset="0"/>
        <a:ea typeface="黑体" pitchFamily="49" charset="-122"/>
        <a:cs typeface="+mn-cs"/>
      </a:defRPr>
    </a:lvl4pPr>
    <a:lvl5pPr marL="1828800" algn="l" rtl="0" fontAlgn="base">
      <a:spcBef>
        <a:spcPct val="50000"/>
      </a:spcBef>
      <a:spcAft>
        <a:spcPct val="0"/>
      </a:spcAft>
      <a:defRPr sz="2000" kern="1200">
        <a:solidFill>
          <a:schemeClr val="tx1"/>
        </a:solidFill>
        <a:latin typeface="Arial" pitchFamily="34" charset="0"/>
        <a:ea typeface="黑体" pitchFamily="49" charset="-122"/>
        <a:cs typeface="+mn-cs"/>
      </a:defRPr>
    </a:lvl5pPr>
    <a:lvl6pPr marL="2286000" algn="l" defTabSz="914400" rtl="0" eaLnBrk="1" latinLnBrk="0" hangingPunct="1">
      <a:defRPr sz="2000" kern="1200">
        <a:solidFill>
          <a:schemeClr val="tx1"/>
        </a:solidFill>
        <a:latin typeface="Arial" pitchFamily="34" charset="0"/>
        <a:ea typeface="黑体" pitchFamily="49" charset="-122"/>
        <a:cs typeface="+mn-cs"/>
      </a:defRPr>
    </a:lvl6pPr>
    <a:lvl7pPr marL="2743200" algn="l" defTabSz="914400" rtl="0" eaLnBrk="1" latinLnBrk="0" hangingPunct="1">
      <a:defRPr sz="2000" kern="1200">
        <a:solidFill>
          <a:schemeClr val="tx1"/>
        </a:solidFill>
        <a:latin typeface="Arial" pitchFamily="34" charset="0"/>
        <a:ea typeface="黑体" pitchFamily="49" charset="-122"/>
        <a:cs typeface="+mn-cs"/>
      </a:defRPr>
    </a:lvl7pPr>
    <a:lvl8pPr marL="3200400" algn="l" defTabSz="914400" rtl="0" eaLnBrk="1" latinLnBrk="0" hangingPunct="1">
      <a:defRPr sz="2000" kern="1200">
        <a:solidFill>
          <a:schemeClr val="tx1"/>
        </a:solidFill>
        <a:latin typeface="Arial" pitchFamily="34" charset="0"/>
        <a:ea typeface="黑体" pitchFamily="49" charset="-122"/>
        <a:cs typeface="+mn-cs"/>
      </a:defRPr>
    </a:lvl8pPr>
    <a:lvl9pPr marL="3657600" algn="l" defTabSz="914400" rtl="0" eaLnBrk="1" latinLnBrk="0" hangingPunct="1">
      <a:defRPr sz="2000"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3168" userDrawn="1">
          <p15:clr>
            <a:srgbClr val="A4A3A4"/>
          </p15:clr>
        </p15:guide>
        <p15:guide id="2" pos="27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F0000"/>
    <a:srgbClr val="F927C2"/>
    <a:srgbClr val="FFCC00"/>
    <a:srgbClr val="FAC090"/>
    <a:srgbClr val="FFFF00"/>
    <a:srgbClr val="006600"/>
    <a:srgbClr val="F8F8F8"/>
    <a:srgbClr val="FFFFFF"/>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9680" autoAdjust="0"/>
  </p:normalViewPr>
  <p:slideViewPr>
    <p:cSldViewPr showGuides="1">
      <p:cViewPr varScale="1">
        <p:scale>
          <a:sx n="79" d="100"/>
          <a:sy n="79" d="100"/>
        </p:scale>
        <p:origin x="1686" y="78"/>
      </p:cViewPr>
      <p:guideLst>
        <p:guide orient="horz" pos="3168"/>
        <p:guide pos="2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ECF3AA-2ECE-457D-9AE0-81DD1B50D9C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0F6B28F-E5D8-4B11-B8ED-11176B8FF243}">
      <dgm:prSet phldrT="[文本]" custT="1"/>
      <dgm:spPr/>
      <dgm:t>
        <a:bodyPr/>
        <a:lstStyle/>
        <a:p>
          <a:r>
            <a:rPr lang="en-US" sz="2000" dirty="0" smtClean="0"/>
            <a:t>Characteristics of programming paradigms</a:t>
          </a:r>
          <a:endParaRPr lang="en-GB" sz="2000" dirty="0"/>
        </a:p>
      </dgm:t>
    </dgm:pt>
    <dgm:pt modelId="{6BED997E-2D81-44C2-BF20-FA510D576D92}" type="parTrans" cxnId="{A8490878-84AA-4209-8CBE-3AB33C2A3220}">
      <dgm:prSet/>
      <dgm:spPr/>
      <dgm:t>
        <a:bodyPr/>
        <a:lstStyle/>
        <a:p>
          <a:endParaRPr lang="en-GB" sz="2400"/>
        </a:p>
      </dgm:t>
    </dgm:pt>
    <dgm:pt modelId="{607D5749-D9C2-43D7-B63E-D713F6B7396F}" type="sibTrans" cxnId="{A8490878-84AA-4209-8CBE-3AB33C2A3220}">
      <dgm:prSet/>
      <dgm:spPr/>
      <dgm:t>
        <a:bodyPr/>
        <a:lstStyle/>
        <a:p>
          <a:endParaRPr lang="en-GB" sz="2400"/>
        </a:p>
      </dgm:t>
    </dgm:pt>
    <dgm:pt modelId="{35F8CC31-8BF9-4C8B-8B2C-58AFC4021ED4}">
      <dgm:prSet phldrT="[文本]" custT="1"/>
      <dgm:spPr/>
      <dgm:t>
        <a:bodyPr/>
        <a:lstStyle/>
        <a:p>
          <a:r>
            <a:rPr lang="en-US" sz="2000" dirty="0" smtClean="0"/>
            <a:t>Types of high-level language</a:t>
          </a:r>
          <a:endParaRPr lang="en-GB" sz="2000" dirty="0"/>
        </a:p>
      </dgm:t>
    </dgm:pt>
    <dgm:pt modelId="{E056D4FA-5DF8-4783-A2E1-CAF542A29A03}" type="parTrans" cxnId="{F00B3CAC-4E0E-4186-8728-B0F5C11FCC2C}">
      <dgm:prSet/>
      <dgm:spPr/>
      <dgm:t>
        <a:bodyPr/>
        <a:lstStyle/>
        <a:p>
          <a:endParaRPr lang="en-GB" sz="2400"/>
        </a:p>
      </dgm:t>
    </dgm:pt>
    <dgm:pt modelId="{247A41F0-CA62-483E-8920-74A9348EB7B2}" type="sibTrans" cxnId="{F00B3CAC-4E0E-4186-8728-B0F5C11FCC2C}">
      <dgm:prSet/>
      <dgm:spPr/>
      <dgm:t>
        <a:bodyPr/>
        <a:lstStyle/>
        <a:p>
          <a:endParaRPr lang="en-GB" sz="2400"/>
        </a:p>
      </dgm:t>
    </dgm:pt>
    <dgm:pt modelId="{34BA928D-6077-44EE-B649-14366C8FB655}">
      <dgm:prSet phldrT="[文本]" custT="1"/>
      <dgm:spPr/>
      <dgm:t>
        <a:bodyPr/>
        <a:lstStyle/>
        <a:p>
          <a:r>
            <a:rPr lang="en-US" sz="2000" dirty="0" smtClean="0"/>
            <a:t>Parameters and local and global variables </a:t>
          </a:r>
          <a:endParaRPr lang="en-GB" sz="2000" dirty="0"/>
        </a:p>
      </dgm:t>
    </dgm:pt>
    <dgm:pt modelId="{520392DF-2DF8-46B4-8060-A9F40896DA2D}" type="parTrans" cxnId="{9A9B575E-1061-46D0-9639-6794F97C635E}">
      <dgm:prSet/>
      <dgm:spPr/>
      <dgm:t>
        <a:bodyPr/>
        <a:lstStyle/>
        <a:p>
          <a:endParaRPr lang="en-GB" sz="2400"/>
        </a:p>
      </dgm:t>
    </dgm:pt>
    <dgm:pt modelId="{80CB4F50-80FA-4059-A482-952AF3223734}" type="sibTrans" cxnId="{9A9B575E-1061-46D0-9639-6794F97C635E}">
      <dgm:prSet/>
      <dgm:spPr/>
      <dgm:t>
        <a:bodyPr/>
        <a:lstStyle/>
        <a:p>
          <a:endParaRPr lang="en-GB" sz="2400"/>
        </a:p>
      </dgm:t>
    </dgm:pt>
    <dgm:pt modelId="{4B3360A5-A1B8-4436-84DB-9B37D88FC123}">
      <dgm:prSet phldrT="[文本]" custT="1"/>
      <dgm:spPr/>
      <dgm:t>
        <a:bodyPr/>
        <a:lstStyle/>
        <a:p>
          <a:r>
            <a:rPr lang="en-US" sz="2000" dirty="0" smtClean="0"/>
            <a:t>Structured program development</a:t>
          </a:r>
          <a:endParaRPr lang="en-GB" sz="2000" dirty="0"/>
        </a:p>
      </dgm:t>
    </dgm:pt>
    <dgm:pt modelId="{B43F68DA-5DE3-4380-A04A-C67A35F799C6}" type="parTrans" cxnId="{FE04EE70-1018-4549-96B8-AE3DBC83367D}">
      <dgm:prSet/>
      <dgm:spPr/>
      <dgm:t>
        <a:bodyPr/>
        <a:lstStyle/>
        <a:p>
          <a:endParaRPr lang="en-GB" sz="2400"/>
        </a:p>
      </dgm:t>
    </dgm:pt>
    <dgm:pt modelId="{B9F2B9DC-BF91-4823-A478-DE2C57EA910B}" type="sibTrans" cxnId="{FE04EE70-1018-4549-96B8-AE3DBC83367D}">
      <dgm:prSet/>
      <dgm:spPr/>
      <dgm:t>
        <a:bodyPr/>
        <a:lstStyle/>
        <a:p>
          <a:endParaRPr lang="en-GB" sz="2400"/>
        </a:p>
      </dgm:t>
    </dgm:pt>
    <dgm:pt modelId="{9CE2C816-DE3A-461D-A21F-015FF32C3BDE}">
      <dgm:prSet phldrT="[文本]" custT="1"/>
      <dgm:spPr/>
      <dgm:t>
        <a:bodyPr/>
        <a:lstStyle/>
        <a:p>
          <a:r>
            <a:rPr lang="en-US" sz="2000" dirty="0" smtClean="0"/>
            <a:t>Calling procedures and passing parameters via a stack</a:t>
          </a:r>
          <a:endParaRPr lang="en-GB" sz="2000" dirty="0"/>
        </a:p>
      </dgm:t>
    </dgm:pt>
    <dgm:pt modelId="{6AE3D187-8119-4591-BAE5-48C8E27CBE3D}" type="parTrans" cxnId="{100D8FC6-8920-4176-929F-A919852D71C4}">
      <dgm:prSet/>
      <dgm:spPr/>
      <dgm:t>
        <a:bodyPr/>
        <a:lstStyle/>
        <a:p>
          <a:endParaRPr lang="en-GB" sz="2400"/>
        </a:p>
      </dgm:t>
    </dgm:pt>
    <dgm:pt modelId="{B6B32855-BD1F-4575-B740-595CCB758519}" type="sibTrans" cxnId="{100D8FC6-8920-4176-929F-A919852D71C4}">
      <dgm:prSet/>
      <dgm:spPr/>
      <dgm:t>
        <a:bodyPr/>
        <a:lstStyle/>
        <a:p>
          <a:endParaRPr lang="en-GB" sz="2400"/>
        </a:p>
      </dgm:t>
    </dgm:pt>
    <dgm:pt modelId="{25F6A778-0717-4CD5-8EBD-C53EB324A185}" type="pres">
      <dgm:prSet presAssocID="{8BECF3AA-2ECE-457D-9AE0-81DD1B50D9C8}" presName="linear" presStyleCnt="0">
        <dgm:presLayoutVars>
          <dgm:dir/>
          <dgm:animLvl val="lvl"/>
          <dgm:resizeHandles val="exact"/>
        </dgm:presLayoutVars>
      </dgm:prSet>
      <dgm:spPr/>
      <dgm:t>
        <a:bodyPr/>
        <a:lstStyle/>
        <a:p>
          <a:endParaRPr lang="en-GB"/>
        </a:p>
      </dgm:t>
    </dgm:pt>
    <dgm:pt modelId="{3E3B1CF1-78F0-4F54-B093-DD24933290F2}" type="pres">
      <dgm:prSet presAssocID="{C0F6B28F-E5D8-4B11-B8ED-11176B8FF243}" presName="parentLin" presStyleCnt="0"/>
      <dgm:spPr/>
    </dgm:pt>
    <dgm:pt modelId="{9992D9EB-152F-4558-832F-AD1C692E8AE4}" type="pres">
      <dgm:prSet presAssocID="{C0F6B28F-E5D8-4B11-B8ED-11176B8FF243}" presName="parentLeftMargin" presStyleLbl="node1" presStyleIdx="0" presStyleCnt="5"/>
      <dgm:spPr/>
      <dgm:t>
        <a:bodyPr/>
        <a:lstStyle/>
        <a:p>
          <a:endParaRPr lang="en-GB"/>
        </a:p>
      </dgm:t>
    </dgm:pt>
    <dgm:pt modelId="{C47D890F-C633-4066-BDBD-4B5205CCE50F}" type="pres">
      <dgm:prSet presAssocID="{C0F6B28F-E5D8-4B11-B8ED-11176B8FF243}" presName="parentText" presStyleLbl="node1" presStyleIdx="0" presStyleCnt="5" custScaleX="143137">
        <dgm:presLayoutVars>
          <dgm:chMax val="0"/>
          <dgm:bulletEnabled val="1"/>
        </dgm:presLayoutVars>
      </dgm:prSet>
      <dgm:spPr/>
      <dgm:t>
        <a:bodyPr/>
        <a:lstStyle/>
        <a:p>
          <a:endParaRPr lang="en-GB"/>
        </a:p>
      </dgm:t>
    </dgm:pt>
    <dgm:pt modelId="{0E2BB101-1F55-4297-8C65-A826D3DC84A1}" type="pres">
      <dgm:prSet presAssocID="{C0F6B28F-E5D8-4B11-B8ED-11176B8FF243}" presName="negativeSpace" presStyleCnt="0"/>
      <dgm:spPr/>
    </dgm:pt>
    <dgm:pt modelId="{5935D8C4-25C2-4B6C-B2E3-709FF50F84C7}" type="pres">
      <dgm:prSet presAssocID="{C0F6B28F-E5D8-4B11-B8ED-11176B8FF243}" presName="childText" presStyleLbl="conFgAcc1" presStyleIdx="0" presStyleCnt="5">
        <dgm:presLayoutVars>
          <dgm:bulletEnabled val="1"/>
        </dgm:presLayoutVars>
      </dgm:prSet>
      <dgm:spPr/>
    </dgm:pt>
    <dgm:pt modelId="{0D4ECD6C-F253-4CDF-91B8-7C33CDB18AC8}" type="pres">
      <dgm:prSet presAssocID="{607D5749-D9C2-43D7-B63E-D713F6B7396F}" presName="spaceBetweenRectangles" presStyleCnt="0"/>
      <dgm:spPr/>
    </dgm:pt>
    <dgm:pt modelId="{7EBC68D3-E24E-4245-A286-85839448EBEA}" type="pres">
      <dgm:prSet presAssocID="{35F8CC31-8BF9-4C8B-8B2C-58AFC4021ED4}" presName="parentLin" presStyleCnt="0"/>
      <dgm:spPr/>
    </dgm:pt>
    <dgm:pt modelId="{3A10EBF1-5CE0-477D-954A-7FFA969CD91E}" type="pres">
      <dgm:prSet presAssocID="{35F8CC31-8BF9-4C8B-8B2C-58AFC4021ED4}" presName="parentLeftMargin" presStyleLbl="node1" presStyleIdx="0" presStyleCnt="5"/>
      <dgm:spPr/>
      <dgm:t>
        <a:bodyPr/>
        <a:lstStyle/>
        <a:p>
          <a:endParaRPr lang="en-GB"/>
        </a:p>
      </dgm:t>
    </dgm:pt>
    <dgm:pt modelId="{5F13CA6C-27ED-4AB8-AEF8-FF9582A58EF5}" type="pres">
      <dgm:prSet presAssocID="{35F8CC31-8BF9-4C8B-8B2C-58AFC4021ED4}" presName="parentText" presStyleLbl="node1" presStyleIdx="1" presStyleCnt="5" custScaleX="143137">
        <dgm:presLayoutVars>
          <dgm:chMax val="0"/>
          <dgm:bulletEnabled val="1"/>
        </dgm:presLayoutVars>
      </dgm:prSet>
      <dgm:spPr/>
      <dgm:t>
        <a:bodyPr/>
        <a:lstStyle/>
        <a:p>
          <a:endParaRPr lang="en-GB"/>
        </a:p>
      </dgm:t>
    </dgm:pt>
    <dgm:pt modelId="{A8F2EE13-F4DA-4A04-82D9-BA609BA517EA}" type="pres">
      <dgm:prSet presAssocID="{35F8CC31-8BF9-4C8B-8B2C-58AFC4021ED4}" presName="negativeSpace" presStyleCnt="0"/>
      <dgm:spPr/>
    </dgm:pt>
    <dgm:pt modelId="{1D52D649-D906-4787-8C10-335F3455DBC4}" type="pres">
      <dgm:prSet presAssocID="{35F8CC31-8BF9-4C8B-8B2C-58AFC4021ED4}" presName="childText" presStyleLbl="conFgAcc1" presStyleIdx="1" presStyleCnt="5">
        <dgm:presLayoutVars>
          <dgm:bulletEnabled val="1"/>
        </dgm:presLayoutVars>
      </dgm:prSet>
      <dgm:spPr/>
    </dgm:pt>
    <dgm:pt modelId="{57087564-D329-4A6C-BE1B-429E5894B654}" type="pres">
      <dgm:prSet presAssocID="{247A41F0-CA62-483E-8920-74A9348EB7B2}" presName="spaceBetweenRectangles" presStyleCnt="0"/>
      <dgm:spPr/>
    </dgm:pt>
    <dgm:pt modelId="{56A9B1BA-D753-4FA3-8463-4B35AAC0255B}" type="pres">
      <dgm:prSet presAssocID="{4B3360A5-A1B8-4436-84DB-9B37D88FC123}" presName="parentLin" presStyleCnt="0"/>
      <dgm:spPr/>
    </dgm:pt>
    <dgm:pt modelId="{DBCEE27A-5DE5-4A8E-88F6-546E5B316601}" type="pres">
      <dgm:prSet presAssocID="{4B3360A5-A1B8-4436-84DB-9B37D88FC123}" presName="parentLeftMargin" presStyleLbl="node1" presStyleIdx="1" presStyleCnt="5"/>
      <dgm:spPr/>
      <dgm:t>
        <a:bodyPr/>
        <a:lstStyle/>
        <a:p>
          <a:endParaRPr lang="en-GB"/>
        </a:p>
      </dgm:t>
    </dgm:pt>
    <dgm:pt modelId="{6EB79E25-03A1-4059-8AC2-ACDDF46F8F3B}" type="pres">
      <dgm:prSet presAssocID="{4B3360A5-A1B8-4436-84DB-9B37D88FC123}" presName="parentText" presStyleLbl="node1" presStyleIdx="2" presStyleCnt="5" custScaleX="143137">
        <dgm:presLayoutVars>
          <dgm:chMax val="0"/>
          <dgm:bulletEnabled val="1"/>
        </dgm:presLayoutVars>
      </dgm:prSet>
      <dgm:spPr/>
      <dgm:t>
        <a:bodyPr/>
        <a:lstStyle/>
        <a:p>
          <a:endParaRPr lang="en-GB"/>
        </a:p>
      </dgm:t>
    </dgm:pt>
    <dgm:pt modelId="{2C75FAC6-C5F7-41F4-9B53-7A94ADD6A462}" type="pres">
      <dgm:prSet presAssocID="{4B3360A5-A1B8-4436-84DB-9B37D88FC123}" presName="negativeSpace" presStyleCnt="0"/>
      <dgm:spPr/>
    </dgm:pt>
    <dgm:pt modelId="{EEA51FD6-C2D7-4446-AF6D-EF5EB50616A4}" type="pres">
      <dgm:prSet presAssocID="{4B3360A5-A1B8-4436-84DB-9B37D88FC123}" presName="childText" presStyleLbl="conFgAcc1" presStyleIdx="2" presStyleCnt="5">
        <dgm:presLayoutVars>
          <dgm:bulletEnabled val="1"/>
        </dgm:presLayoutVars>
      </dgm:prSet>
      <dgm:spPr/>
    </dgm:pt>
    <dgm:pt modelId="{85B3F4AA-2E6E-439E-A4D1-C09D55F43E70}" type="pres">
      <dgm:prSet presAssocID="{B9F2B9DC-BF91-4823-A478-DE2C57EA910B}" presName="spaceBetweenRectangles" presStyleCnt="0"/>
      <dgm:spPr/>
    </dgm:pt>
    <dgm:pt modelId="{28836B94-7FB4-44E5-992C-BD549CD77CE8}" type="pres">
      <dgm:prSet presAssocID="{34BA928D-6077-44EE-B649-14366C8FB655}" presName="parentLin" presStyleCnt="0"/>
      <dgm:spPr/>
    </dgm:pt>
    <dgm:pt modelId="{EA729C87-FEEC-4DF2-9420-013A02520BF0}" type="pres">
      <dgm:prSet presAssocID="{34BA928D-6077-44EE-B649-14366C8FB655}" presName="parentLeftMargin" presStyleLbl="node1" presStyleIdx="2" presStyleCnt="5"/>
      <dgm:spPr/>
      <dgm:t>
        <a:bodyPr/>
        <a:lstStyle/>
        <a:p>
          <a:endParaRPr lang="en-GB"/>
        </a:p>
      </dgm:t>
    </dgm:pt>
    <dgm:pt modelId="{5C3FD231-5BDE-493F-B554-2274ABFFC8A7}" type="pres">
      <dgm:prSet presAssocID="{34BA928D-6077-44EE-B649-14366C8FB655}" presName="parentText" presStyleLbl="node1" presStyleIdx="3" presStyleCnt="5" custScaleX="143137">
        <dgm:presLayoutVars>
          <dgm:chMax val="0"/>
          <dgm:bulletEnabled val="1"/>
        </dgm:presLayoutVars>
      </dgm:prSet>
      <dgm:spPr/>
      <dgm:t>
        <a:bodyPr/>
        <a:lstStyle/>
        <a:p>
          <a:endParaRPr lang="en-GB"/>
        </a:p>
      </dgm:t>
    </dgm:pt>
    <dgm:pt modelId="{752BAB3B-3EFC-49F7-B79A-D43934C18015}" type="pres">
      <dgm:prSet presAssocID="{34BA928D-6077-44EE-B649-14366C8FB655}" presName="negativeSpace" presStyleCnt="0"/>
      <dgm:spPr/>
    </dgm:pt>
    <dgm:pt modelId="{5A1166BF-E86B-457F-9C9F-9AA3BDE8FD4C}" type="pres">
      <dgm:prSet presAssocID="{34BA928D-6077-44EE-B649-14366C8FB655}" presName="childText" presStyleLbl="conFgAcc1" presStyleIdx="3" presStyleCnt="5">
        <dgm:presLayoutVars>
          <dgm:bulletEnabled val="1"/>
        </dgm:presLayoutVars>
      </dgm:prSet>
      <dgm:spPr/>
    </dgm:pt>
    <dgm:pt modelId="{136F8AA5-AC01-43F4-9360-72EC05192B30}" type="pres">
      <dgm:prSet presAssocID="{80CB4F50-80FA-4059-A482-952AF3223734}" presName="spaceBetweenRectangles" presStyleCnt="0"/>
      <dgm:spPr/>
    </dgm:pt>
    <dgm:pt modelId="{78605CC1-DA6A-4EC8-A93A-4E7CA4F33E8A}" type="pres">
      <dgm:prSet presAssocID="{9CE2C816-DE3A-461D-A21F-015FF32C3BDE}" presName="parentLin" presStyleCnt="0"/>
      <dgm:spPr/>
    </dgm:pt>
    <dgm:pt modelId="{8A0E0F16-7B25-4BFB-A8E7-E4EFE3CE4CBE}" type="pres">
      <dgm:prSet presAssocID="{9CE2C816-DE3A-461D-A21F-015FF32C3BDE}" presName="parentLeftMargin" presStyleLbl="node1" presStyleIdx="3" presStyleCnt="5"/>
      <dgm:spPr/>
      <dgm:t>
        <a:bodyPr/>
        <a:lstStyle/>
        <a:p>
          <a:endParaRPr lang="en-GB"/>
        </a:p>
      </dgm:t>
    </dgm:pt>
    <dgm:pt modelId="{1B2AED7C-F739-44DD-9243-D983C39AADD3}" type="pres">
      <dgm:prSet presAssocID="{9CE2C816-DE3A-461D-A21F-015FF32C3BDE}" presName="parentText" presStyleLbl="node1" presStyleIdx="4" presStyleCnt="5" custScaleX="145848">
        <dgm:presLayoutVars>
          <dgm:chMax val="0"/>
          <dgm:bulletEnabled val="1"/>
        </dgm:presLayoutVars>
      </dgm:prSet>
      <dgm:spPr/>
      <dgm:t>
        <a:bodyPr/>
        <a:lstStyle/>
        <a:p>
          <a:endParaRPr lang="en-GB"/>
        </a:p>
      </dgm:t>
    </dgm:pt>
    <dgm:pt modelId="{BE1AF3D4-43C5-47BF-B13E-262DA68A10CE}" type="pres">
      <dgm:prSet presAssocID="{9CE2C816-DE3A-461D-A21F-015FF32C3BDE}" presName="negativeSpace" presStyleCnt="0"/>
      <dgm:spPr/>
    </dgm:pt>
    <dgm:pt modelId="{E13F79BF-D5E3-4F97-AE18-3DD2172043FA}" type="pres">
      <dgm:prSet presAssocID="{9CE2C816-DE3A-461D-A21F-015FF32C3BDE}" presName="childText" presStyleLbl="conFgAcc1" presStyleIdx="4" presStyleCnt="5">
        <dgm:presLayoutVars>
          <dgm:bulletEnabled val="1"/>
        </dgm:presLayoutVars>
      </dgm:prSet>
      <dgm:spPr/>
    </dgm:pt>
  </dgm:ptLst>
  <dgm:cxnLst>
    <dgm:cxn modelId="{100D8FC6-8920-4176-929F-A919852D71C4}" srcId="{8BECF3AA-2ECE-457D-9AE0-81DD1B50D9C8}" destId="{9CE2C816-DE3A-461D-A21F-015FF32C3BDE}" srcOrd="4" destOrd="0" parTransId="{6AE3D187-8119-4591-BAE5-48C8E27CBE3D}" sibTransId="{B6B32855-BD1F-4575-B740-595CCB758519}"/>
    <dgm:cxn modelId="{A832DB02-0E65-4093-BA1A-BA88D2727714}" type="presOf" srcId="{35F8CC31-8BF9-4C8B-8B2C-58AFC4021ED4}" destId="{3A10EBF1-5CE0-477D-954A-7FFA969CD91E}" srcOrd="0" destOrd="0" presId="urn:microsoft.com/office/officeart/2005/8/layout/list1"/>
    <dgm:cxn modelId="{E27530AF-B06D-4812-BAA0-C7448A8DE79E}" type="presOf" srcId="{9CE2C816-DE3A-461D-A21F-015FF32C3BDE}" destId="{8A0E0F16-7B25-4BFB-A8E7-E4EFE3CE4CBE}" srcOrd="0" destOrd="0" presId="urn:microsoft.com/office/officeart/2005/8/layout/list1"/>
    <dgm:cxn modelId="{39409382-1D15-4429-953E-033047A7DFBD}" type="presOf" srcId="{34BA928D-6077-44EE-B649-14366C8FB655}" destId="{5C3FD231-5BDE-493F-B554-2274ABFFC8A7}" srcOrd="1" destOrd="0" presId="urn:microsoft.com/office/officeart/2005/8/layout/list1"/>
    <dgm:cxn modelId="{0FA6447A-0C25-4E11-A77A-9C1E69A8B538}" type="presOf" srcId="{34BA928D-6077-44EE-B649-14366C8FB655}" destId="{EA729C87-FEEC-4DF2-9420-013A02520BF0}" srcOrd="0" destOrd="0" presId="urn:microsoft.com/office/officeart/2005/8/layout/list1"/>
    <dgm:cxn modelId="{D068341B-6CD7-4548-A9CB-DEBD24195072}" type="presOf" srcId="{4B3360A5-A1B8-4436-84DB-9B37D88FC123}" destId="{6EB79E25-03A1-4059-8AC2-ACDDF46F8F3B}" srcOrd="1" destOrd="0" presId="urn:microsoft.com/office/officeart/2005/8/layout/list1"/>
    <dgm:cxn modelId="{42874B99-11D5-45DD-BDBF-AFD0A1D55211}" type="presOf" srcId="{C0F6B28F-E5D8-4B11-B8ED-11176B8FF243}" destId="{C47D890F-C633-4066-BDBD-4B5205CCE50F}" srcOrd="1" destOrd="0" presId="urn:microsoft.com/office/officeart/2005/8/layout/list1"/>
    <dgm:cxn modelId="{F00B3CAC-4E0E-4186-8728-B0F5C11FCC2C}" srcId="{8BECF3AA-2ECE-457D-9AE0-81DD1B50D9C8}" destId="{35F8CC31-8BF9-4C8B-8B2C-58AFC4021ED4}" srcOrd="1" destOrd="0" parTransId="{E056D4FA-5DF8-4783-A2E1-CAF542A29A03}" sibTransId="{247A41F0-CA62-483E-8920-74A9348EB7B2}"/>
    <dgm:cxn modelId="{9A9B575E-1061-46D0-9639-6794F97C635E}" srcId="{8BECF3AA-2ECE-457D-9AE0-81DD1B50D9C8}" destId="{34BA928D-6077-44EE-B649-14366C8FB655}" srcOrd="3" destOrd="0" parTransId="{520392DF-2DF8-46B4-8060-A9F40896DA2D}" sibTransId="{80CB4F50-80FA-4059-A482-952AF3223734}"/>
    <dgm:cxn modelId="{FE04EE70-1018-4549-96B8-AE3DBC83367D}" srcId="{8BECF3AA-2ECE-457D-9AE0-81DD1B50D9C8}" destId="{4B3360A5-A1B8-4436-84DB-9B37D88FC123}" srcOrd="2" destOrd="0" parTransId="{B43F68DA-5DE3-4380-A04A-C67A35F799C6}" sibTransId="{B9F2B9DC-BF91-4823-A478-DE2C57EA910B}"/>
    <dgm:cxn modelId="{A3D4909C-C3A7-4EFB-93CB-8FE9D470D3E5}" type="presOf" srcId="{35F8CC31-8BF9-4C8B-8B2C-58AFC4021ED4}" destId="{5F13CA6C-27ED-4AB8-AEF8-FF9582A58EF5}" srcOrd="1" destOrd="0" presId="urn:microsoft.com/office/officeart/2005/8/layout/list1"/>
    <dgm:cxn modelId="{FAB80496-1779-4D6F-BD9B-850A0AD64AE3}" type="presOf" srcId="{4B3360A5-A1B8-4436-84DB-9B37D88FC123}" destId="{DBCEE27A-5DE5-4A8E-88F6-546E5B316601}" srcOrd="0" destOrd="0" presId="urn:microsoft.com/office/officeart/2005/8/layout/list1"/>
    <dgm:cxn modelId="{7272D14B-4E61-4912-A432-980271B1DAF7}" type="presOf" srcId="{8BECF3AA-2ECE-457D-9AE0-81DD1B50D9C8}" destId="{25F6A778-0717-4CD5-8EBD-C53EB324A185}" srcOrd="0" destOrd="0" presId="urn:microsoft.com/office/officeart/2005/8/layout/list1"/>
    <dgm:cxn modelId="{C9A964D1-17F5-4DDF-81C3-2C91518C63EA}" type="presOf" srcId="{C0F6B28F-E5D8-4B11-B8ED-11176B8FF243}" destId="{9992D9EB-152F-4558-832F-AD1C692E8AE4}" srcOrd="0" destOrd="0" presId="urn:microsoft.com/office/officeart/2005/8/layout/list1"/>
    <dgm:cxn modelId="{7507B8FC-5EB6-4671-A95D-A72FEED4F87E}" type="presOf" srcId="{9CE2C816-DE3A-461D-A21F-015FF32C3BDE}" destId="{1B2AED7C-F739-44DD-9243-D983C39AADD3}" srcOrd="1" destOrd="0" presId="urn:microsoft.com/office/officeart/2005/8/layout/list1"/>
    <dgm:cxn modelId="{A8490878-84AA-4209-8CBE-3AB33C2A3220}" srcId="{8BECF3AA-2ECE-457D-9AE0-81DD1B50D9C8}" destId="{C0F6B28F-E5D8-4B11-B8ED-11176B8FF243}" srcOrd="0" destOrd="0" parTransId="{6BED997E-2D81-44C2-BF20-FA510D576D92}" sibTransId="{607D5749-D9C2-43D7-B63E-D713F6B7396F}"/>
    <dgm:cxn modelId="{23F1ED12-4379-44F6-BEBA-06B2EA9DFAE3}" type="presParOf" srcId="{25F6A778-0717-4CD5-8EBD-C53EB324A185}" destId="{3E3B1CF1-78F0-4F54-B093-DD24933290F2}" srcOrd="0" destOrd="0" presId="urn:microsoft.com/office/officeart/2005/8/layout/list1"/>
    <dgm:cxn modelId="{463DD423-1569-4507-9141-80B27C2A8E19}" type="presParOf" srcId="{3E3B1CF1-78F0-4F54-B093-DD24933290F2}" destId="{9992D9EB-152F-4558-832F-AD1C692E8AE4}" srcOrd="0" destOrd="0" presId="urn:microsoft.com/office/officeart/2005/8/layout/list1"/>
    <dgm:cxn modelId="{DE26F474-D891-4AC8-9902-5D5B2D34094F}" type="presParOf" srcId="{3E3B1CF1-78F0-4F54-B093-DD24933290F2}" destId="{C47D890F-C633-4066-BDBD-4B5205CCE50F}" srcOrd="1" destOrd="0" presId="urn:microsoft.com/office/officeart/2005/8/layout/list1"/>
    <dgm:cxn modelId="{CEAB27E9-0DAE-42EA-855C-1C205CD146A5}" type="presParOf" srcId="{25F6A778-0717-4CD5-8EBD-C53EB324A185}" destId="{0E2BB101-1F55-4297-8C65-A826D3DC84A1}" srcOrd="1" destOrd="0" presId="urn:microsoft.com/office/officeart/2005/8/layout/list1"/>
    <dgm:cxn modelId="{382A37A1-9389-4C8F-AEAE-3D908F2B9DD1}" type="presParOf" srcId="{25F6A778-0717-4CD5-8EBD-C53EB324A185}" destId="{5935D8C4-25C2-4B6C-B2E3-709FF50F84C7}" srcOrd="2" destOrd="0" presId="urn:microsoft.com/office/officeart/2005/8/layout/list1"/>
    <dgm:cxn modelId="{97000236-82C8-4A8C-8CEC-C72E4140AA85}" type="presParOf" srcId="{25F6A778-0717-4CD5-8EBD-C53EB324A185}" destId="{0D4ECD6C-F253-4CDF-91B8-7C33CDB18AC8}" srcOrd="3" destOrd="0" presId="urn:microsoft.com/office/officeart/2005/8/layout/list1"/>
    <dgm:cxn modelId="{FE85F30B-65D6-4B7E-B0EA-A695E765C296}" type="presParOf" srcId="{25F6A778-0717-4CD5-8EBD-C53EB324A185}" destId="{7EBC68D3-E24E-4245-A286-85839448EBEA}" srcOrd="4" destOrd="0" presId="urn:microsoft.com/office/officeart/2005/8/layout/list1"/>
    <dgm:cxn modelId="{F524BD40-EC4E-435D-9BAA-4E2C52C387DE}" type="presParOf" srcId="{7EBC68D3-E24E-4245-A286-85839448EBEA}" destId="{3A10EBF1-5CE0-477D-954A-7FFA969CD91E}" srcOrd="0" destOrd="0" presId="urn:microsoft.com/office/officeart/2005/8/layout/list1"/>
    <dgm:cxn modelId="{6D2A3B98-5334-45D8-94B3-36C39AFDF74B}" type="presParOf" srcId="{7EBC68D3-E24E-4245-A286-85839448EBEA}" destId="{5F13CA6C-27ED-4AB8-AEF8-FF9582A58EF5}" srcOrd="1" destOrd="0" presId="urn:microsoft.com/office/officeart/2005/8/layout/list1"/>
    <dgm:cxn modelId="{C30361A6-7252-4FBB-BB4F-0CCB4B78D80A}" type="presParOf" srcId="{25F6A778-0717-4CD5-8EBD-C53EB324A185}" destId="{A8F2EE13-F4DA-4A04-82D9-BA609BA517EA}" srcOrd="5" destOrd="0" presId="urn:microsoft.com/office/officeart/2005/8/layout/list1"/>
    <dgm:cxn modelId="{F3382C6F-9DBC-4DCB-9993-7443243F92A6}" type="presParOf" srcId="{25F6A778-0717-4CD5-8EBD-C53EB324A185}" destId="{1D52D649-D906-4787-8C10-335F3455DBC4}" srcOrd="6" destOrd="0" presId="urn:microsoft.com/office/officeart/2005/8/layout/list1"/>
    <dgm:cxn modelId="{C3707879-F2D0-4E06-9498-C098627C3083}" type="presParOf" srcId="{25F6A778-0717-4CD5-8EBD-C53EB324A185}" destId="{57087564-D329-4A6C-BE1B-429E5894B654}" srcOrd="7" destOrd="0" presId="urn:microsoft.com/office/officeart/2005/8/layout/list1"/>
    <dgm:cxn modelId="{3BC89AFB-E8B4-4E33-9B07-AE3625910171}" type="presParOf" srcId="{25F6A778-0717-4CD5-8EBD-C53EB324A185}" destId="{56A9B1BA-D753-4FA3-8463-4B35AAC0255B}" srcOrd="8" destOrd="0" presId="urn:microsoft.com/office/officeart/2005/8/layout/list1"/>
    <dgm:cxn modelId="{A64AA25C-DB59-48C8-AA22-F1A892409099}" type="presParOf" srcId="{56A9B1BA-D753-4FA3-8463-4B35AAC0255B}" destId="{DBCEE27A-5DE5-4A8E-88F6-546E5B316601}" srcOrd="0" destOrd="0" presId="urn:microsoft.com/office/officeart/2005/8/layout/list1"/>
    <dgm:cxn modelId="{FF631E42-8227-418C-A474-7E157A78B578}" type="presParOf" srcId="{56A9B1BA-D753-4FA3-8463-4B35AAC0255B}" destId="{6EB79E25-03A1-4059-8AC2-ACDDF46F8F3B}" srcOrd="1" destOrd="0" presId="urn:microsoft.com/office/officeart/2005/8/layout/list1"/>
    <dgm:cxn modelId="{8B3A2B26-91C1-4C2A-92C0-F3D571EED49B}" type="presParOf" srcId="{25F6A778-0717-4CD5-8EBD-C53EB324A185}" destId="{2C75FAC6-C5F7-41F4-9B53-7A94ADD6A462}" srcOrd="9" destOrd="0" presId="urn:microsoft.com/office/officeart/2005/8/layout/list1"/>
    <dgm:cxn modelId="{2CA723F7-B9ED-4CC1-A68E-CBAC41512DD1}" type="presParOf" srcId="{25F6A778-0717-4CD5-8EBD-C53EB324A185}" destId="{EEA51FD6-C2D7-4446-AF6D-EF5EB50616A4}" srcOrd="10" destOrd="0" presId="urn:microsoft.com/office/officeart/2005/8/layout/list1"/>
    <dgm:cxn modelId="{A7516E83-CF53-4053-9F94-480DD3168690}" type="presParOf" srcId="{25F6A778-0717-4CD5-8EBD-C53EB324A185}" destId="{85B3F4AA-2E6E-439E-A4D1-C09D55F43E70}" srcOrd="11" destOrd="0" presId="urn:microsoft.com/office/officeart/2005/8/layout/list1"/>
    <dgm:cxn modelId="{7FB5A561-129C-4617-9B9D-B168D9E3A8EA}" type="presParOf" srcId="{25F6A778-0717-4CD5-8EBD-C53EB324A185}" destId="{28836B94-7FB4-44E5-992C-BD549CD77CE8}" srcOrd="12" destOrd="0" presId="urn:microsoft.com/office/officeart/2005/8/layout/list1"/>
    <dgm:cxn modelId="{1446BCBB-C37F-4F0E-BC18-7F41FC2D4A3D}" type="presParOf" srcId="{28836B94-7FB4-44E5-992C-BD549CD77CE8}" destId="{EA729C87-FEEC-4DF2-9420-013A02520BF0}" srcOrd="0" destOrd="0" presId="urn:microsoft.com/office/officeart/2005/8/layout/list1"/>
    <dgm:cxn modelId="{297C0DAE-F3DC-41FB-A126-A0621185FC95}" type="presParOf" srcId="{28836B94-7FB4-44E5-992C-BD549CD77CE8}" destId="{5C3FD231-5BDE-493F-B554-2274ABFFC8A7}" srcOrd="1" destOrd="0" presId="urn:microsoft.com/office/officeart/2005/8/layout/list1"/>
    <dgm:cxn modelId="{C672783B-E559-4ED3-A7DE-FDABA495555D}" type="presParOf" srcId="{25F6A778-0717-4CD5-8EBD-C53EB324A185}" destId="{752BAB3B-3EFC-49F7-B79A-D43934C18015}" srcOrd="13" destOrd="0" presId="urn:microsoft.com/office/officeart/2005/8/layout/list1"/>
    <dgm:cxn modelId="{A83211DE-9FAE-48DC-BB67-DCED3AF2C16F}" type="presParOf" srcId="{25F6A778-0717-4CD5-8EBD-C53EB324A185}" destId="{5A1166BF-E86B-457F-9C9F-9AA3BDE8FD4C}" srcOrd="14" destOrd="0" presId="urn:microsoft.com/office/officeart/2005/8/layout/list1"/>
    <dgm:cxn modelId="{2698D0F8-E560-48FD-8A92-7B49454D5169}" type="presParOf" srcId="{25F6A778-0717-4CD5-8EBD-C53EB324A185}" destId="{136F8AA5-AC01-43F4-9360-72EC05192B30}" srcOrd="15" destOrd="0" presId="urn:microsoft.com/office/officeart/2005/8/layout/list1"/>
    <dgm:cxn modelId="{D8E2DDAA-7EA6-4717-8FD1-5D1FE4F7DBD1}" type="presParOf" srcId="{25F6A778-0717-4CD5-8EBD-C53EB324A185}" destId="{78605CC1-DA6A-4EC8-A93A-4E7CA4F33E8A}" srcOrd="16" destOrd="0" presId="urn:microsoft.com/office/officeart/2005/8/layout/list1"/>
    <dgm:cxn modelId="{C7129588-41F5-4F30-903D-8F1718FA8D89}" type="presParOf" srcId="{78605CC1-DA6A-4EC8-A93A-4E7CA4F33E8A}" destId="{8A0E0F16-7B25-4BFB-A8E7-E4EFE3CE4CBE}" srcOrd="0" destOrd="0" presId="urn:microsoft.com/office/officeart/2005/8/layout/list1"/>
    <dgm:cxn modelId="{6F004171-03FF-4D84-8F72-6D53C46B698F}" type="presParOf" srcId="{78605CC1-DA6A-4EC8-A93A-4E7CA4F33E8A}" destId="{1B2AED7C-F739-44DD-9243-D983C39AADD3}" srcOrd="1" destOrd="0" presId="urn:microsoft.com/office/officeart/2005/8/layout/list1"/>
    <dgm:cxn modelId="{FB6E3590-1843-4736-AD50-9414B5EB54EF}" type="presParOf" srcId="{25F6A778-0717-4CD5-8EBD-C53EB324A185}" destId="{BE1AF3D4-43C5-47BF-B13E-262DA68A10CE}" srcOrd="17" destOrd="0" presId="urn:microsoft.com/office/officeart/2005/8/layout/list1"/>
    <dgm:cxn modelId="{58EA5F90-6729-4132-9930-E9EA31BF9334}" type="presParOf" srcId="{25F6A778-0717-4CD5-8EBD-C53EB324A185}" destId="{E13F79BF-D5E3-4F97-AE18-3DD2172043FA}"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35D8C4-25C2-4B6C-B2E3-709FF50F84C7}">
      <dsp:nvSpPr>
        <dsp:cNvPr id="0" name=""/>
        <dsp:cNvSpPr/>
      </dsp:nvSpPr>
      <dsp:spPr>
        <a:xfrm>
          <a:off x="0" y="410959"/>
          <a:ext cx="84582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7D890F-C633-4066-BDBD-4B5205CCE50F}">
      <dsp:nvSpPr>
        <dsp:cNvPr id="0" name=""/>
        <dsp:cNvSpPr/>
      </dsp:nvSpPr>
      <dsp:spPr>
        <a:xfrm>
          <a:off x="401847" y="100999"/>
          <a:ext cx="8052686"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3790" tIns="0" rIns="223790" bIns="0" numCol="1" spcCol="1270" anchor="ctr" anchorCtr="0">
          <a:noAutofit/>
        </a:bodyPr>
        <a:lstStyle/>
        <a:p>
          <a:pPr lvl="0" algn="l" defTabSz="889000">
            <a:lnSpc>
              <a:spcPct val="90000"/>
            </a:lnSpc>
            <a:spcBef>
              <a:spcPct val="0"/>
            </a:spcBef>
            <a:spcAft>
              <a:spcPct val="35000"/>
            </a:spcAft>
          </a:pPr>
          <a:r>
            <a:rPr lang="en-US" sz="2000" kern="1200" dirty="0" smtClean="0"/>
            <a:t>Characteristics of programming paradigms</a:t>
          </a:r>
          <a:endParaRPr lang="en-GB" sz="2000" kern="1200" dirty="0"/>
        </a:p>
      </dsp:txBody>
      <dsp:txXfrm>
        <a:off x="432109" y="131261"/>
        <a:ext cx="7992162" cy="559396"/>
      </dsp:txXfrm>
    </dsp:sp>
    <dsp:sp modelId="{1D52D649-D906-4787-8C10-335F3455DBC4}">
      <dsp:nvSpPr>
        <dsp:cNvPr id="0" name=""/>
        <dsp:cNvSpPr/>
      </dsp:nvSpPr>
      <dsp:spPr>
        <a:xfrm>
          <a:off x="0" y="1363519"/>
          <a:ext cx="84582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13CA6C-27ED-4AB8-AEF8-FF9582A58EF5}">
      <dsp:nvSpPr>
        <dsp:cNvPr id="0" name=""/>
        <dsp:cNvSpPr/>
      </dsp:nvSpPr>
      <dsp:spPr>
        <a:xfrm>
          <a:off x="401847" y="1053559"/>
          <a:ext cx="8052686"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3790" tIns="0" rIns="223790" bIns="0" numCol="1" spcCol="1270" anchor="ctr" anchorCtr="0">
          <a:noAutofit/>
        </a:bodyPr>
        <a:lstStyle/>
        <a:p>
          <a:pPr lvl="0" algn="l" defTabSz="889000">
            <a:lnSpc>
              <a:spcPct val="90000"/>
            </a:lnSpc>
            <a:spcBef>
              <a:spcPct val="0"/>
            </a:spcBef>
            <a:spcAft>
              <a:spcPct val="35000"/>
            </a:spcAft>
          </a:pPr>
          <a:r>
            <a:rPr lang="en-US" sz="2000" kern="1200" dirty="0" smtClean="0"/>
            <a:t>Types of high-level language</a:t>
          </a:r>
          <a:endParaRPr lang="en-GB" sz="2000" kern="1200" dirty="0"/>
        </a:p>
      </dsp:txBody>
      <dsp:txXfrm>
        <a:off x="432109" y="1083821"/>
        <a:ext cx="7992162" cy="559396"/>
      </dsp:txXfrm>
    </dsp:sp>
    <dsp:sp modelId="{EEA51FD6-C2D7-4446-AF6D-EF5EB50616A4}">
      <dsp:nvSpPr>
        <dsp:cNvPr id="0" name=""/>
        <dsp:cNvSpPr/>
      </dsp:nvSpPr>
      <dsp:spPr>
        <a:xfrm>
          <a:off x="0" y="2316080"/>
          <a:ext cx="84582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B79E25-03A1-4059-8AC2-ACDDF46F8F3B}">
      <dsp:nvSpPr>
        <dsp:cNvPr id="0" name=""/>
        <dsp:cNvSpPr/>
      </dsp:nvSpPr>
      <dsp:spPr>
        <a:xfrm>
          <a:off x="401847" y="2006120"/>
          <a:ext cx="8052686"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3790" tIns="0" rIns="223790" bIns="0" numCol="1" spcCol="1270" anchor="ctr" anchorCtr="0">
          <a:noAutofit/>
        </a:bodyPr>
        <a:lstStyle/>
        <a:p>
          <a:pPr lvl="0" algn="l" defTabSz="889000">
            <a:lnSpc>
              <a:spcPct val="90000"/>
            </a:lnSpc>
            <a:spcBef>
              <a:spcPct val="0"/>
            </a:spcBef>
            <a:spcAft>
              <a:spcPct val="35000"/>
            </a:spcAft>
          </a:pPr>
          <a:r>
            <a:rPr lang="en-US" sz="2000" kern="1200" dirty="0" smtClean="0"/>
            <a:t>Structured program development</a:t>
          </a:r>
          <a:endParaRPr lang="en-GB" sz="2000" kern="1200" dirty="0"/>
        </a:p>
      </dsp:txBody>
      <dsp:txXfrm>
        <a:off x="432109" y="2036382"/>
        <a:ext cx="7992162" cy="559396"/>
      </dsp:txXfrm>
    </dsp:sp>
    <dsp:sp modelId="{5A1166BF-E86B-457F-9C9F-9AA3BDE8FD4C}">
      <dsp:nvSpPr>
        <dsp:cNvPr id="0" name=""/>
        <dsp:cNvSpPr/>
      </dsp:nvSpPr>
      <dsp:spPr>
        <a:xfrm>
          <a:off x="0" y="3268640"/>
          <a:ext cx="84582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3FD231-5BDE-493F-B554-2274ABFFC8A7}">
      <dsp:nvSpPr>
        <dsp:cNvPr id="0" name=""/>
        <dsp:cNvSpPr/>
      </dsp:nvSpPr>
      <dsp:spPr>
        <a:xfrm>
          <a:off x="401847" y="2958680"/>
          <a:ext cx="8052686"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3790" tIns="0" rIns="223790" bIns="0" numCol="1" spcCol="1270" anchor="ctr" anchorCtr="0">
          <a:noAutofit/>
        </a:bodyPr>
        <a:lstStyle/>
        <a:p>
          <a:pPr lvl="0" algn="l" defTabSz="889000">
            <a:lnSpc>
              <a:spcPct val="90000"/>
            </a:lnSpc>
            <a:spcBef>
              <a:spcPct val="0"/>
            </a:spcBef>
            <a:spcAft>
              <a:spcPct val="35000"/>
            </a:spcAft>
          </a:pPr>
          <a:r>
            <a:rPr lang="en-US" sz="2000" kern="1200" dirty="0" smtClean="0"/>
            <a:t>Parameters and local and global variables </a:t>
          </a:r>
          <a:endParaRPr lang="en-GB" sz="2000" kern="1200" dirty="0"/>
        </a:p>
      </dsp:txBody>
      <dsp:txXfrm>
        <a:off x="432109" y="2988942"/>
        <a:ext cx="7992162" cy="559396"/>
      </dsp:txXfrm>
    </dsp:sp>
    <dsp:sp modelId="{E13F79BF-D5E3-4F97-AE18-3DD2172043FA}">
      <dsp:nvSpPr>
        <dsp:cNvPr id="0" name=""/>
        <dsp:cNvSpPr/>
      </dsp:nvSpPr>
      <dsp:spPr>
        <a:xfrm>
          <a:off x="0" y="4221200"/>
          <a:ext cx="84582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2AED7C-F739-44DD-9243-D983C39AADD3}">
      <dsp:nvSpPr>
        <dsp:cNvPr id="0" name=""/>
        <dsp:cNvSpPr/>
      </dsp:nvSpPr>
      <dsp:spPr>
        <a:xfrm>
          <a:off x="394826" y="3911240"/>
          <a:ext cx="8061844"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3790" tIns="0" rIns="223790" bIns="0" numCol="1" spcCol="1270" anchor="ctr" anchorCtr="0">
          <a:noAutofit/>
        </a:bodyPr>
        <a:lstStyle/>
        <a:p>
          <a:pPr lvl="0" algn="l" defTabSz="889000">
            <a:lnSpc>
              <a:spcPct val="90000"/>
            </a:lnSpc>
            <a:spcBef>
              <a:spcPct val="0"/>
            </a:spcBef>
            <a:spcAft>
              <a:spcPct val="35000"/>
            </a:spcAft>
          </a:pPr>
          <a:r>
            <a:rPr lang="en-US" sz="2000" kern="1200" dirty="0" smtClean="0"/>
            <a:t>Calling procedures and passing parameters via a stack</a:t>
          </a:r>
          <a:endParaRPr lang="en-GB" sz="2000" kern="1200" dirty="0"/>
        </a:p>
      </dsp:txBody>
      <dsp:txXfrm>
        <a:off x="425088" y="3941502"/>
        <a:ext cx="8001320"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8115" tIns="49058" rIns="98115" bIns="49058" rtlCol="0"/>
          <a:lstStyle>
            <a:lvl1pPr algn="l">
              <a:defRPr sz="1300"/>
            </a:lvl1pPr>
          </a:lstStyle>
          <a:p>
            <a:endParaRPr lang="en-US"/>
          </a:p>
        </p:txBody>
      </p:sp>
      <p:sp>
        <p:nvSpPr>
          <p:cNvPr id="3" name="Date Placeholder 2"/>
          <p:cNvSpPr>
            <a:spLocks noGrp="1"/>
          </p:cNvSpPr>
          <p:nvPr>
            <p:ph type="dt" sz="quarter" idx="1"/>
          </p:nvPr>
        </p:nvSpPr>
        <p:spPr>
          <a:xfrm>
            <a:off x="4021294" y="0"/>
            <a:ext cx="3076363" cy="511731"/>
          </a:xfrm>
          <a:prstGeom prst="rect">
            <a:avLst/>
          </a:prstGeom>
        </p:spPr>
        <p:txBody>
          <a:bodyPr vert="horz" lIns="98115" tIns="49058" rIns="98115" bIns="49058" rtlCol="0"/>
          <a:lstStyle>
            <a:lvl1pPr algn="r">
              <a:defRPr sz="1300"/>
            </a:lvl1pPr>
          </a:lstStyle>
          <a:p>
            <a:fld id="{234518C9-0026-4EE7-B855-42D52D0CC3EC}" type="datetimeFigureOut">
              <a:rPr lang="en-US" smtClean="0"/>
              <a:pPr/>
              <a:t>9/25/2016</a:t>
            </a:fld>
            <a:endParaRPr lang="en-US"/>
          </a:p>
        </p:txBody>
      </p:sp>
      <p:sp>
        <p:nvSpPr>
          <p:cNvPr id="4" name="Footer Placeholder 3"/>
          <p:cNvSpPr>
            <a:spLocks noGrp="1"/>
          </p:cNvSpPr>
          <p:nvPr>
            <p:ph type="ftr" sz="quarter" idx="2"/>
          </p:nvPr>
        </p:nvSpPr>
        <p:spPr>
          <a:xfrm>
            <a:off x="0" y="9721106"/>
            <a:ext cx="3076363" cy="511731"/>
          </a:xfrm>
          <a:prstGeom prst="rect">
            <a:avLst/>
          </a:prstGeom>
        </p:spPr>
        <p:txBody>
          <a:bodyPr vert="horz" lIns="98115" tIns="49058" rIns="98115" bIns="49058" rtlCol="0" anchor="b"/>
          <a:lstStyle>
            <a:lvl1pPr algn="l">
              <a:defRPr sz="1300"/>
            </a:lvl1pPr>
          </a:lstStyle>
          <a:p>
            <a:endParaRPr lang="en-US"/>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8115" tIns="49058" rIns="98115" bIns="49058" rtlCol="0" anchor="b"/>
          <a:lstStyle>
            <a:lvl1pPr algn="r">
              <a:defRPr sz="1300"/>
            </a:lvl1pPr>
          </a:lstStyle>
          <a:p>
            <a:fld id="{6B5F2D4F-6A44-4117-B1FE-2C385703ECEE}" type="slidenum">
              <a:rPr lang="en-US" smtClean="0"/>
              <a:pPr/>
              <a:t>‹#›</a:t>
            </a:fld>
            <a:endParaRPr lang="en-US"/>
          </a:p>
        </p:txBody>
      </p:sp>
    </p:spTree>
    <p:extLst>
      <p:ext uri="{BB962C8B-B14F-4D97-AF65-F5344CB8AC3E}">
        <p14:creationId xmlns:p14="http://schemas.microsoft.com/office/powerpoint/2010/main" val="36649841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8115" tIns="49058" rIns="98115" bIns="49058"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8115" tIns="49058" rIns="98115" bIns="49058" rtlCol="0"/>
          <a:lstStyle>
            <a:lvl1pPr algn="r">
              <a:defRPr sz="1300"/>
            </a:lvl1pPr>
          </a:lstStyle>
          <a:p>
            <a:fld id="{63979EEC-DD85-4362-9A6D-7C6F6A2D38EA}" type="datetimeFigureOut">
              <a:rPr lang="en-US" smtClean="0"/>
              <a:pPr/>
              <a:t>9/25/2016</a:t>
            </a:fld>
            <a:endParaRPr lang="en-US" dirty="0"/>
          </a:p>
        </p:txBody>
      </p:sp>
      <p:sp>
        <p:nvSpPr>
          <p:cNvPr id="4" name="Slide Image Placeholder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lIns="98115" tIns="49058" rIns="98115" bIns="49058"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8115" tIns="49058" rIns="98115" bIns="4905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6"/>
            <a:ext cx="3076363" cy="511731"/>
          </a:xfrm>
          <a:prstGeom prst="rect">
            <a:avLst/>
          </a:prstGeom>
        </p:spPr>
        <p:txBody>
          <a:bodyPr vert="horz" lIns="98115" tIns="49058" rIns="98115" bIns="49058"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8115" tIns="49058" rIns="98115" bIns="49058" rtlCol="0" anchor="b"/>
          <a:lstStyle>
            <a:lvl1pPr algn="r">
              <a:defRPr sz="1300"/>
            </a:lvl1pPr>
          </a:lstStyle>
          <a:p>
            <a:fld id="{34B092E2-D08B-497B-89A3-70AB5E9D01ED}" type="slidenum">
              <a:rPr lang="en-US" smtClean="0"/>
              <a:pPr/>
              <a:t>‹#›</a:t>
            </a:fld>
            <a:endParaRPr lang="en-US" dirty="0"/>
          </a:p>
        </p:txBody>
      </p:sp>
    </p:spTree>
    <p:extLst>
      <p:ext uri="{BB962C8B-B14F-4D97-AF65-F5344CB8AC3E}">
        <p14:creationId xmlns:p14="http://schemas.microsoft.com/office/powerpoint/2010/main" val="1673737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xrds.acm.org/resources/how-to-learn-programming-languages.cf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notthecheatr.phatcode.net/articles/whyOOP.html"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www.felixgers.de/teaching/oop/oop_intro.html"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notthecheatr.phatcode.net/articles/whyOOP.html"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www.felixgers.de/teaching/oop/oop_intro.html"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notthecheatr.phatcode.net/articles/whyOOP.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felixgers.de/teaching/oop/oop_intro.html"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notthecheatr.phatcode.net/articles/whyOOP.html"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www.felixgers.de/teaching/oop/oop_intro.html"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notthecheatr.phatcode.net/articles/whyOOP.html"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ww.felixgers.de/teaching/oop/oop_intro.html"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notthecheatr.phatcode.net/articles/whyOOP.html"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www.felixgers.de/teaching/oop/oop_intro.html"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xrds.acm.org/resources/how-to-learn-programming-languages.cf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c-sharpcorner.com/UploadFile/d0a1c8/object-oriented-programming-in-C-Sharp-net/"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c-sharpcorner.com/UploadFile/d0a1c8/object-oriented-programming-in-C-Sharp-net/"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evinw.com/oop/"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c-sharpcorner.com/UploadFile/d0a1c8/object-oriented-programming-in-C-Sharp-net/"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c-sharpcorner.com/UploadFile/d0a1c8/object-oriented-programming-in-C-Sharp-net/"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younginc.site11.com/source/5895/fos0019.html"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codercaste.com/2011/01/12/what-is-object-oriented-programming-and-why-you-need-to-use-i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otnettreats.com/tipstricks/oopconcepts2.aspx"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xrds.acm.org/resources/how-to-learn-programming-languages.cf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xrds.acm.org/resources/how-to-learn-programming-languages.cf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xrds.acm.org/resources/how-to-learn-programming-languages.cf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xrds.acm.org/resources/how-to-learn-programming-languages.cf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itecdigital.org.uk/softwaredev/417880/softwaredevyear1/units/unit_1/html/paradigms.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Helpful to include code examples to support your answer.</a:t>
            </a:r>
          </a:p>
          <a:p>
            <a:r>
              <a:rPr lang="en-US" baseline="0" dirty="0" smtClean="0"/>
              <a:t>If you do write the code, the accuracy of syntax will not be marked, only the logic</a:t>
            </a:r>
          </a:p>
        </p:txBody>
      </p:sp>
      <p:sp>
        <p:nvSpPr>
          <p:cNvPr id="4" name="Slide Number Placeholder 3"/>
          <p:cNvSpPr>
            <a:spLocks noGrp="1"/>
          </p:cNvSpPr>
          <p:nvPr>
            <p:ph type="sldNum" sz="quarter" idx="10"/>
          </p:nvPr>
        </p:nvSpPr>
        <p:spPr/>
        <p:txBody>
          <a:bodyPr/>
          <a:lstStyle/>
          <a:p>
            <a:fld id="{34B092E2-D08B-497B-89A3-70AB5E9D01ED}" type="slidenum">
              <a:rPr lang="en-US" smtClean="0"/>
              <a:pPr/>
              <a:t>1</a:t>
            </a:fld>
            <a:endParaRPr lang="en-US" dirty="0"/>
          </a:p>
        </p:txBody>
      </p:sp>
    </p:spTree>
    <p:extLst>
      <p:ext uri="{BB962C8B-B14F-4D97-AF65-F5344CB8AC3E}">
        <p14:creationId xmlns:p14="http://schemas.microsoft.com/office/powerpoint/2010/main" val="3869162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http://xrds.acm.org/resources/how-to-learn-programming-languages.cfm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11</a:t>
            </a:fld>
            <a:endParaRPr lang="en-US" dirty="0"/>
          </a:p>
        </p:txBody>
      </p:sp>
    </p:spTree>
    <p:extLst>
      <p:ext uri="{BB962C8B-B14F-4D97-AF65-F5344CB8AC3E}">
        <p14:creationId xmlns:p14="http://schemas.microsoft.com/office/powerpoint/2010/main" val="1276824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b="0" i="0" kern="1200" dirty="0" smtClean="0">
                <a:solidFill>
                  <a:schemeClr val="tx1"/>
                </a:solidFill>
                <a:effectLst/>
                <a:latin typeface="+mn-lt"/>
                <a:ea typeface="+mn-ea"/>
                <a:cs typeface="+mn-cs"/>
              </a:rPr>
              <a:t>Can we do this in traditional procedural-oriented programming language such as C, Fortran, Cobol, or Pascal?</a:t>
            </a:r>
          </a:p>
          <a:p>
            <a:r>
              <a:rPr lang="en-GB" sz="1200" b="0" i="0" kern="1200" dirty="0" smtClean="0">
                <a:solidFill>
                  <a:schemeClr val="tx1"/>
                </a:solidFill>
                <a:effectLst/>
                <a:latin typeface="+mn-lt"/>
                <a:ea typeface="+mn-ea"/>
                <a:cs typeface="+mn-cs"/>
              </a:rPr>
              <a:t>Traditional procedural-oriented languages (such as C and Pascal) suffer some notable drawbacks in creating reusable software components:</a:t>
            </a:r>
          </a:p>
          <a:p>
            <a:r>
              <a:rPr lang="en-GB" sz="1200" b="0" i="0" kern="1200" dirty="0" smtClean="0">
                <a:solidFill>
                  <a:schemeClr val="tx1"/>
                </a:solidFill>
                <a:effectLst/>
                <a:latin typeface="+mn-lt"/>
                <a:ea typeface="+mn-ea"/>
                <a:cs typeface="+mn-cs"/>
              </a:rPr>
              <a:t>The programs are made up of functions. Functions are often not </a:t>
            </a:r>
            <a:r>
              <a:rPr lang="en-GB" sz="1200" b="0" i="1" kern="1200" dirty="0" smtClean="0">
                <a:solidFill>
                  <a:schemeClr val="tx1"/>
                </a:solidFill>
                <a:effectLst/>
                <a:latin typeface="+mn-lt"/>
                <a:ea typeface="+mn-ea"/>
                <a:cs typeface="+mn-cs"/>
              </a:rPr>
              <a:t>reusable</a:t>
            </a:r>
            <a:r>
              <a:rPr lang="en-GB" sz="1200" b="0" i="0" kern="1200" dirty="0" smtClean="0">
                <a:solidFill>
                  <a:schemeClr val="tx1"/>
                </a:solidFill>
                <a:effectLst/>
                <a:latin typeface="+mn-lt"/>
                <a:ea typeface="+mn-ea"/>
                <a:cs typeface="+mn-cs"/>
              </a:rPr>
              <a:t>. It is very difficult to copy a function from one program and reuse in another program because the </a:t>
            </a:r>
            <a:r>
              <a:rPr lang="en-GB" sz="1200" b="0" i="0" kern="1200" dirty="0" err="1" smtClean="0">
                <a:solidFill>
                  <a:schemeClr val="tx1"/>
                </a:solidFill>
                <a:effectLst/>
                <a:latin typeface="+mn-lt"/>
                <a:ea typeface="+mn-ea"/>
                <a:cs typeface="+mn-cs"/>
              </a:rPr>
              <a:t>the</a:t>
            </a:r>
            <a:r>
              <a:rPr lang="en-GB" sz="1200" b="0" i="0" kern="1200" dirty="0" smtClean="0">
                <a:solidFill>
                  <a:schemeClr val="tx1"/>
                </a:solidFill>
                <a:effectLst/>
                <a:latin typeface="+mn-lt"/>
                <a:ea typeface="+mn-ea"/>
                <a:cs typeface="+mn-cs"/>
              </a:rPr>
              <a:t> function is likely to reference the headers, global variables and other functions. In other words, functions are not well-encapsulated as a self-contained </a:t>
            </a:r>
            <a:r>
              <a:rPr lang="en-GB" sz="1200" b="0" i="1" kern="1200" dirty="0" smtClean="0">
                <a:solidFill>
                  <a:schemeClr val="tx1"/>
                </a:solidFill>
                <a:effectLst/>
                <a:latin typeface="+mn-lt"/>
                <a:ea typeface="+mn-ea"/>
                <a:cs typeface="+mn-cs"/>
              </a:rPr>
              <a:t>reusable unit</a:t>
            </a:r>
            <a:r>
              <a:rPr lang="en-GB" sz="1200" b="0" i="0" kern="1200" dirty="0" smtClean="0">
                <a:solidFill>
                  <a:schemeClr val="tx1"/>
                </a:solidFill>
                <a:effectLst/>
                <a:latin typeface="+mn-lt"/>
                <a:ea typeface="+mn-ea"/>
                <a:cs typeface="+mn-cs"/>
              </a:rPr>
              <a:t>.</a:t>
            </a:r>
          </a:p>
          <a:p>
            <a:r>
              <a:rPr lang="en-GB" sz="1200" b="0" i="0" kern="1200" dirty="0" smtClean="0">
                <a:solidFill>
                  <a:schemeClr val="tx1"/>
                </a:solidFill>
                <a:effectLst/>
                <a:latin typeface="+mn-lt"/>
                <a:ea typeface="+mn-ea"/>
                <a:cs typeface="+mn-cs"/>
              </a:rPr>
              <a:t>The procedural languages are not suitable of </a:t>
            </a:r>
            <a:r>
              <a:rPr lang="en-GB" sz="1200" b="0" i="1" kern="1200" dirty="0" smtClean="0">
                <a:solidFill>
                  <a:schemeClr val="tx1"/>
                </a:solidFill>
                <a:effectLst/>
                <a:latin typeface="+mn-lt"/>
                <a:ea typeface="+mn-ea"/>
                <a:cs typeface="+mn-cs"/>
              </a:rPr>
              <a:t>high-level abstraction</a:t>
            </a:r>
            <a:r>
              <a:rPr lang="en-GB" sz="1200" b="0" i="0" kern="1200" dirty="0" smtClean="0">
                <a:solidFill>
                  <a:schemeClr val="tx1"/>
                </a:solidFill>
                <a:effectLst/>
                <a:latin typeface="+mn-lt"/>
                <a:ea typeface="+mn-ea"/>
                <a:cs typeface="+mn-cs"/>
              </a:rPr>
              <a:t> for solving real life problems. For example, C programs uses constructs such as if-else, for-loop, array, function, pointer, which are low-level and hard to abstract real problems such as a Customer Relationship Management (CRM) system or a computer soccer game. (Imagine using assembly codes, which is a very low level code, to write a computer soccer game. C is better but no much better.)</a:t>
            </a:r>
          </a:p>
          <a:p>
            <a:r>
              <a:rPr lang="en-GB" sz="1200" b="0" i="0" kern="1200" dirty="0" smtClean="0">
                <a:solidFill>
                  <a:schemeClr val="tx1"/>
                </a:solidFill>
                <a:effectLst/>
                <a:latin typeface="+mn-lt"/>
                <a:ea typeface="+mn-ea"/>
                <a:cs typeface="+mn-cs"/>
              </a:rPr>
              <a:t>In brief, the traditional procedural-languages </a:t>
            </a:r>
            <a:r>
              <a:rPr lang="en-GB" sz="1200" b="0" i="1" kern="1200" dirty="0" smtClean="0">
                <a:solidFill>
                  <a:schemeClr val="tx1"/>
                </a:solidFill>
                <a:effectLst/>
                <a:latin typeface="+mn-lt"/>
                <a:ea typeface="+mn-ea"/>
                <a:cs typeface="+mn-cs"/>
              </a:rPr>
              <a:t>separate</a:t>
            </a:r>
            <a:r>
              <a:rPr lang="en-GB" sz="1200" b="0" i="0" kern="1200" dirty="0" smtClean="0">
                <a:solidFill>
                  <a:schemeClr val="tx1"/>
                </a:solidFill>
                <a:effectLst/>
                <a:latin typeface="+mn-lt"/>
                <a:ea typeface="+mn-ea"/>
                <a:cs typeface="+mn-cs"/>
              </a:rPr>
              <a:t> the data structures and algorithms of the software entities.</a:t>
            </a:r>
            <a:endParaRPr lang="en-GB"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34B092E2-D08B-497B-89A3-70AB5E9D01ED}" type="slidenum">
              <a:rPr lang="en-US" smtClean="0"/>
              <a:pPr/>
              <a:t>12</a:t>
            </a:fld>
            <a:endParaRPr lang="en-US" dirty="0"/>
          </a:p>
        </p:txBody>
      </p:sp>
    </p:spTree>
    <p:extLst>
      <p:ext uri="{BB962C8B-B14F-4D97-AF65-F5344CB8AC3E}">
        <p14:creationId xmlns:p14="http://schemas.microsoft.com/office/powerpoint/2010/main" val="4022470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b="0" i="0" kern="1200" dirty="0" smtClean="0">
                <a:solidFill>
                  <a:schemeClr val="tx1"/>
                </a:solidFill>
                <a:effectLst/>
                <a:latin typeface="+mn-lt"/>
                <a:ea typeface="+mn-ea"/>
                <a:cs typeface="+mn-cs"/>
              </a:rPr>
              <a:t>Can we do this in traditional procedural-oriented programming language such as C, Fortran, Cobol, or Pascal?</a:t>
            </a:r>
          </a:p>
          <a:p>
            <a:r>
              <a:rPr lang="en-GB" sz="1200" b="0" i="0" kern="1200" dirty="0" smtClean="0">
                <a:solidFill>
                  <a:schemeClr val="tx1"/>
                </a:solidFill>
                <a:effectLst/>
                <a:latin typeface="+mn-lt"/>
                <a:ea typeface="+mn-ea"/>
                <a:cs typeface="+mn-cs"/>
              </a:rPr>
              <a:t>Traditional procedural-oriented languages (such as C and Pascal) suffer some notable drawbacks in creating reusable software components:</a:t>
            </a:r>
          </a:p>
          <a:p>
            <a:r>
              <a:rPr lang="en-GB" sz="1200" b="0" i="0" kern="1200" dirty="0" smtClean="0">
                <a:solidFill>
                  <a:schemeClr val="tx1"/>
                </a:solidFill>
                <a:effectLst/>
                <a:latin typeface="+mn-lt"/>
                <a:ea typeface="+mn-ea"/>
                <a:cs typeface="+mn-cs"/>
              </a:rPr>
              <a:t>The programs are made up of functions. Functions are often not </a:t>
            </a:r>
            <a:r>
              <a:rPr lang="en-GB" sz="1200" b="0" i="1" kern="1200" dirty="0" smtClean="0">
                <a:solidFill>
                  <a:schemeClr val="tx1"/>
                </a:solidFill>
                <a:effectLst/>
                <a:latin typeface="+mn-lt"/>
                <a:ea typeface="+mn-ea"/>
                <a:cs typeface="+mn-cs"/>
              </a:rPr>
              <a:t>reusable</a:t>
            </a:r>
            <a:r>
              <a:rPr lang="en-GB" sz="1200" b="0" i="0" kern="1200" dirty="0" smtClean="0">
                <a:solidFill>
                  <a:schemeClr val="tx1"/>
                </a:solidFill>
                <a:effectLst/>
                <a:latin typeface="+mn-lt"/>
                <a:ea typeface="+mn-ea"/>
                <a:cs typeface="+mn-cs"/>
              </a:rPr>
              <a:t>. It is very difficult to copy a function from one program and reuse in another program because the </a:t>
            </a:r>
            <a:r>
              <a:rPr lang="en-GB" sz="1200" b="0" i="0" kern="1200" dirty="0" err="1" smtClean="0">
                <a:solidFill>
                  <a:schemeClr val="tx1"/>
                </a:solidFill>
                <a:effectLst/>
                <a:latin typeface="+mn-lt"/>
                <a:ea typeface="+mn-ea"/>
                <a:cs typeface="+mn-cs"/>
              </a:rPr>
              <a:t>the</a:t>
            </a:r>
            <a:r>
              <a:rPr lang="en-GB" sz="1200" b="0" i="0" kern="1200" dirty="0" smtClean="0">
                <a:solidFill>
                  <a:schemeClr val="tx1"/>
                </a:solidFill>
                <a:effectLst/>
                <a:latin typeface="+mn-lt"/>
                <a:ea typeface="+mn-ea"/>
                <a:cs typeface="+mn-cs"/>
              </a:rPr>
              <a:t> function is likely to reference the headers, global variables and other functions. In other words, functions are not well-encapsulated as a self-contained </a:t>
            </a:r>
            <a:r>
              <a:rPr lang="en-GB" sz="1200" b="0" i="1" kern="1200" dirty="0" smtClean="0">
                <a:solidFill>
                  <a:schemeClr val="tx1"/>
                </a:solidFill>
                <a:effectLst/>
                <a:latin typeface="+mn-lt"/>
                <a:ea typeface="+mn-ea"/>
                <a:cs typeface="+mn-cs"/>
              </a:rPr>
              <a:t>reusable unit</a:t>
            </a:r>
            <a:r>
              <a:rPr lang="en-GB" sz="1200" b="0" i="0" kern="1200" dirty="0" smtClean="0">
                <a:solidFill>
                  <a:schemeClr val="tx1"/>
                </a:solidFill>
                <a:effectLst/>
                <a:latin typeface="+mn-lt"/>
                <a:ea typeface="+mn-ea"/>
                <a:cs typeface="+mn-cs"/>
              </a:rPr>
              <a:t>.</a:t>
            </a:r>
          </a:p>
          <a:p>
            <a:r>
              <a:rPr lang="en-GB" sz="1200" b="0" i="0" kern="1200" dirty="0" smtClean="0">
                <a:solidFill>
                  <a:schemeClr val="tx1"/>
                </a:solidFill>
                <a:effectLst/>
                <a:latin typeface="+mn-lt"/>
                <a:ea typeface="+mn-ea"/>
                <a:cs typeface="+mn-cs"/>
              </a:rPr>
              <a:t>The procedural languages are not suitable of </a:t>
            </a:r>
            <a:r>
              <a:rPr lang="en-GB" sz="1200" b="0" i="1" kern="1200" dirty="0" smtClean="0">
                <a:solidFill>
                  <a:schemeClr val="tx1"/>
                </a:solidFill>
                <a:effectLst/>
                <a:latin typeface="+mn-lt"/>
                <a:ea typeface="+mn-ea"/>
                <a:cs typeface="+mn-cs"/>
              </a:rPr>
              <a:t>high-level abstraction</a:t>
            </a:r>
            <a:r>
              <a:rPr lang="en-GB" sz="1200" b="0" i="0" kern="1200" dirty="0" smtClean="0">
                <a:solidFill>
                  <a:schemeClr val="tx1"/>
                </a:solidFill>
                <a:effectLst/>
                <a:latin typeface="+mn-lt"/>
                <a:ea typeface="+mn-ea"/>
                <a:cs typeface="+mn-cs"/>
              </a:rPr>
              <a:t> for solving real life problems. For example, C programs uses constructs such as if-else, for-loop, array, function, pointer, which are low-level and hard to abstract real problems such as a Customer Relationship Management (CRM) system or a computer soccer game. (Imagine using assembly codes, which is a very low level code, to write a computer soccer game. C is better but no much better.)</a:t>
            </a:r>
          </a:p>
          <a:p>
            <a:r>
              <a:rPr lang="en-GB" sz="1200" b="0" i="0" kern="1200" dirty="0" smtClean="0">
                <a:solidFill>
                  <a:schemeClr val="tx1"/>
                </a:solidFill>
                <a:effectLst/>
                <a:latin typeface="+mn-lt"/>
                <a:ea typeface="+mn-ea"/>
                <a:cs typeface="+mn-cs"/>
              </a:rPr>
              <a:t>In brief, the traditional procedural-languages </a:t>
            </a:r>
            <a:r>
              <a:rPr lang="en-GB" sz="1200" b="0" i="1" kern="1200" dirty="0" smtClean="0">
                <a:solidFill>
                  <a:schemeClr val="tx1"/>
                </a:solidFill>
                <a:effectLst/>
                <a:latin typeface="+mn-lt"/>
                <a:ea typeface="+mn-ea"/>
                <a:cs typeface="+mn-cs"/>
              </a:rPr>
              <a:t>separate</a:t>
            </a:r>
            <a:r>
              <a:rPr lang="en-GB" sz="1200" b="0" i="0" kern="1200" dirty="0" smtClean="0">
                <a:solidFill>
                  <a:schemeClr val="tx1"/>
                </a:solidFill>
                <a:effectLst/>
                <a:latin typeface="+mn-lt"/>
                <a:ea typeface="+mn-ea"/>
                <a:cs typeface="+mn-cs"/>
              </a:rPr>
              <a:t> the data structures and algorithms of the software entities.</a:t>
            </a:r>
            <a:endParaRPr lang="en-GB"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34B092E2-D08B-497B-89A3-70AB5E9D01ED}" type="slidenum">
              <a:rPr lang="en-US" smtClean="0"/>
              <a:pPr/>
              <a:t>13</a:t>
            </a:fld>
            <a:endParaRPr lang="en-US" dirty="0"/>
          </a:p>
        </p:txBody>
      </p:sp>
    </p:spTree>
    <p:extLst>
      <p:ext uri="{BB962C8B-B14F-4D97-AF65-F5344CB8AC3E}">
        <p14:creationId xmlns:p14="http://schemas.microsoft.com/office/powerpoint/2010/main" val="2436753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b="0" i="0" kern="1200" dirty="0" smtClean="0">
                <a:solidFill>
                  <a:schemeClr val="tx1"/>
                </a:solidFill>
                <a:effectLst/>
                <a:latin typeface="+mn-lt"/>
                <a:ea typeface="+mn-ea"/>
                <a:cs typeface="+mn-cs"/>
              </a:rPr>
              <a:t>Can we do this in traditional procedural-oriented programming language such as C, Fortran, Cobol, or Pascal?</a:t>
            </a:r>
          </a:p>
          <a:p>
            <a:r>
              <a:rPr lang="en-GB" sz="1200" b="0" i="0" kern="1200" dirty="0" smtClean="0">
                <a:solidFill>
                  <a:schemeClr val="tx1"/>
                </a:solidFill>
                <a:effectLst/>
                <a:latin typeface="+mn-lt"/>
                <a:ea typeface="+mn-ea"/>
                <a:cs typeface="+mn-cs"/>
              </a:rPr>
              <a:t>Traditional procedural-oriented languages (such as C and Pascal) suffer some notable drawbacks in creating reusable software components:</a:t>
            </a:r>
          </a:p>
          <a:p>
            <a:r>
              <a:rPr lang="en-GB" sz="1200" b="0" i="0" kern="1200" dirty="0" smtClean="0">
                <a:solidFill>
                  <a:schemeClr val="tx1"/>
                </a:solidFill>
                <a:effectLst/>
                <a:latin typeface="+mn-lt"/>
                <a:ea typeface="+mn-ea"/>
                <a:cs typeface="+mn-cs"/>
              </a:rPr>
              <a:t>The programs are made up of functions. Functions are often not </a:t>
            </a:r>
            <a:r>
              <a:rPr lang="en-GB" sz="1200" b="0" i="1" kern="1200" dirty="0" smtClean="0">
                <a:solidFill>
                  <a:schemeClr val="tx1"/>
                </a:solidFill>
                <a:effectLst/>
                <a:latin typeface="+mn-lt"/>
                <a:ea typeface="+mn-ea"/>
                <a:cs typeface="+mn-cs"/>
              </a:rPr>
              <a:t>reusable</a:t>
            </a:r>
            <a:r>
              <a:rPr lang="en-GB" sz="1200" b="0" i="0" kern="1200" dirty="0" smtClean="0">
                <a:solidFill>
                  <a:schemeClr val="tx1"/>
                </a:solidFill>
                <a:effectLst/>
                <a:latin typeface="+mn-lt"/>
                <a:ea typeface="+mn-ea"/>
                <a:cs typeface="+mn-cs"/>
              </a:rPr>
              <a:t>. It is very difficult to copy a function from one program and reuse in another program because the </a:t>
            </a:r>
            <a:r>
              <a:rPr lang="en-GB" sz="1200" b="0" i="0" kern="1200" dirty="0" err="1" smtClean="0">
                <a:solidFill>
                  <a:schemeClr val="tx1"/>
                </a:solidFill>
                <a:effectLst/>
                <a:latin typeface="+mn-lt"/>
                <a:ea typeface="+mn-ea"/>
                <a:cs typeface="+mn-cs"/>
              </a:rPr>
              <a:t>the</a:t>
            </a:r>
            <a:r>
              <a:rPr lang="en-GB" sz="1200" b="0" i="0" kern="1200" dirty="0" smtClean="0">
                <a:solidFill>
                  <a:schemeClr val="tx1"/>
                </a:solidFill>
                <a:effectLst/>
                <a:latin typeface="+mn-lt"/>
                <a:ea typeface="+mn-ea"/>
                <a:cs typeface="+mn-cs"/>
              </a:rPr>
              <a:t> function is likely to reference the headers, global variables and other functions. In other words, functions are not well-encapsulated as a self-contained </a:t>
            </a:r>
            <a:r>
              <a:rPr lang="en-GB" sz="1200" b="0" i="1" kern="1200" dirty="0" smtClean="0">
                <a:solidFill>
                  <a:schemeClr val="tx1"/>
                </a:solidFill>
                <a:effectLst/>
                <a:latin typeface="+mn-lt"/>
                <a:ea typeface="+mn-ea"/>
                <a:cs typeface="+mn-cs"/>
              </a:rPr>
              <a:t>reusable unit</a:t>
            </a:r>
            <a:r>
              <a:rPr lang="en-GB" sz="1200" b="0" i="0" kern="1200" dirty="0" smtClean="0">
                <a:solidFill>
                  <a:schemeClr val="tx1"/>
                </a:solidFill>
                <a:effectLst/>
                <a:latin typeface="+mn-lt"/>
                <a:ea typeface="+mn-ea"/>
                <a:cs typeface="+mn-cs"/>
              </a:rPr>
              <a:t>.</a:t>
            </a:r>
          </a:p>
          <a:p>
            <a:r>
              <a:rPr lang="en-GB" sz="1200" b="0" i="0" kern="1200" dirty="0" smtClean="0">
                <a:solidFill>
                  <a:schemeClr val="tx1"/>
                </a:solidFill>
                <a:effectLst/>
                <a:latin typeface="+mn-lt"/>
                <a:ea typeface="+mn-ea"/>
                <a:cs typeface="+mn-cs"/>
              </a:rPr>
              <a:t>The procedural languages are not suitable of </a:t>
            </a:r>
            <a:r>
              <a:rPr lang="en-GB" sz="1200" b="0" i="1" kern="1200" dirty="0" smtClean="0">
                <a:solidFill>
                  <a:schemeClr val="tx1"/>
                </a:solidFill>
                <a:effectLst/>
                <a:latin typeface="+mn-lt"/>
                <a:ea typeface="+mn-ea"/>
                <a:cs typeface="+mn-cs"/>
              </a:rPr>
              <a:t>high-level abstraction</a:t>
            </a:r>
            <a:r>
              <a:rPr lang="en-GB" sz="1200" b="0" i="0" kern="1200" dirty="0" smtClean="0">
                <a:solidFill>
                  <a:schemeClr val="tx1"/>
                </a:solidFill>
                <a:effectLst/>
                <a:latin typeface="+mn-lt"/>
                <a:ea typeface="+mn-ea"/>
                <a:cs typeface="+mn-cs"/>
              </a:rPr>
              <a:t> for solving real life problems. For example, C programs uses constructs such as if-else, for-loop, array, function, pointer, which are low-level and hard to abstract real problems such as a Customer Relationship Management (CRM) system or a computer soccer game. (Imagine using assembly codes, which is a very low level code, to write a computer soccer game. C is better but no much better.)</a:t>
            </a:r>
          </a:p>
          <a:p>
            <a:r>
              <a:rPr lang="en-GB" sz="1200" b="0" i="0" kern="1200" dirty="0" smtClean="0">
                <a:solidFill>
                  <a:schemeClr val="tx1"/>
                </a:solidFill>
                <a:effectLst/>
                <a:latin typeface="+mn-lt"/>
                <a:ea typeface="+mn-ea"/>
                <a:cs typeface="+mn-cs"/>
              </a:rPr>
              <a:t>In brief, the traditional procedural-languages </a:t>
            </a:r>
            <a:r>
              <a:rPr lang="en-GB" sz="1200" b="0" i="1" kern="1200" dirty="0" smtClean="0">
                <a:solidFill>
                  <a:schemeClr val="tx1"/>
                </a:solidFill>
                <a:effectLst/>
                <a:latin typeface="+mn-lt"/>
                <a:ea typeface="+mn-ea"/>
                <a:cs typeface="+mn-cs"/>
              </a:rPr>
              <a:t>separate</a:t>
            </a:r>
            <a:r>
              <a:rPr lang="en-GB" sz="1200" b="0" i="0" kern="1200" dirty="0" smtClean="0">
                <a:solidFill>
                  <a:schemeClr val="tx1"/>
                </a:solidFill>
                <a:effectLst/>
                <a:latin typeface="+mn-lt"/>
                <a:ea typeface="+mn-ea"/>
                <a:cs typeface="+mn-cs"/>
              </a:rPr>
              <a:t> the data structures and algorithms of the software entities.</a:t>
            </a:r>
            <a:endParaRPr lang="en-GB"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34B092E2-D08B-497B-89A3-70AB5E9D01ED}" type="slidenum">
              <a:rPr lang="en-US" smtClean="0"/>
              <a:pPr/>
              <a:t>14</a:t>
            </a:fld>
            <a:endParaRPr lang="en-US" dirty="0"/>
          </a:p>
        </p:txBody>
      </p:sp>
    </p:spTree>
    <p:extLst>
      <p:ext uri="{BB962C8B-B14F-4D97-AF65-F5344CB8AC3E}">
        <p14:creationId xmlns:p14="http://schemas.microsoft.com/office/powerpoint/2010/main" val="842402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http://notthecheatr.phatcode.net/articles/whyOOP.html</a:t>
            </a:r>
            <a:endParaRPr lang="en-GB" dirty="0" smtClean="0"/>
          </a:p>
          <a:p>
            <a:r>
              <a:rPr lang="en-GB" dirty="0" smtClean="0">
                <a:hlinkClick r:id="rId4"/>
              </a:rPr>
              <a:t>http://www.felixgers.de/teaching/oop/oop_intro.html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15</a:t>
            </a:fld>
            <a:endParaRPr lang="en-US" dirty="0"/>
          </a:p>
        </p:txBody>
      </p:sp>
    </p:spTree>
    <p:extLst>
      <p:ext uri="{BB962C8B-B14F-4D97-AF65-F5344CB8AC3E}">
        <p14:creationId xmlns:p14="http://schemas.microsoft.com/office/powerpoint/2010/main" val="1214410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http://notthecheatr.phatcode.net/articles/whyOOP.html</a:t>
            </a:r>
            <a:endParaRPr lang="en-GB" dirty="0" smtClean="0"/>
          </a:p>
          <a:p>
            <a:r>
              <a:rPr lang="en-GB" dirty="0" smtClean="0">
                <a:hlinkClick r:id="rId4"/>
              </a:rPr>
              <a:t>http://www.felixgers.de/teaching/oop/oop_intro.html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16</a:t>
            </a:fld>
            <a:endParaRPr lang="en-US" dirty="0"/>
          </a:p>
        </p:txBody>
      </p:sp>
    </p:spTree>
    <p:extLst>
      <p:ext uri="{BB962C8B-B14F-4D97-AF65-F5344CB8AC3E}">
        <p14:creationId xmlns:p14="http://schemas.microsoft.com/office/powerpoint/2010/main" val="3185248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http://notthecheatr.phatcode.net/articles/whyOOP.html</a:t>
            </a:r>
            <a:endParaRPr lang="en-GB" dirty="0" smtClean="0"/>
          </a:p>
          <a:p>
            <a:r>
              <a:rPr lang="en-GB" dirty="0" smtClean="0">
                <a:hlinkClick r:id="rId4"/>
              </a:rPr>
              <a:t>http://www.felixgers.de/teaching/oop/oop_intro.html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17</a:t>
            </a:fld>
            <a:endParaRPr lang="en-US" dirty="0"/>
          </a:p>
        </p:txBody>
      </p:sp>
    </p:spTree>
    <p:extLst>
      <p:ext uri="{BB962C8B-B14F-4D97-AF65-F5344CB8AC3E}">
        <p14:creationId xmlns:p14="http://schemas.microsoft.com/office/powerpoint/2010/main" val="3737683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http://notthecheatr.phatcode.net/articles/whyOOP.html</a:t>
            </a:r>
            <a:endParaRPr lang="en-GB" dirty="0" smtClean="0"/>
          </a:p>
          <a:p>
            <a:r>
              <a:rPr lang="en-GB" dirty="0" smtClean="0">
                <a:hlinkClick r:id="rId4"/>
              </a:rPr>
              <a:t>http://www.felixgers.de/teaching/oop/oop_intro.html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18</a:t>
            </a:fld>
            <a:endParaRPr lang="en-US" dirty="0"/>
          </a:p>
        </p:txBody>
      </p:sp>
    </p:spTree>
    <p:extLst>
      <p:ext uri="{BB962C8B-B14F-4D97-AF65-F5344CB8AC3E}">
        <p14:creationId xmlns:p14="http://schemas.microsoft.com/office/powerpoint/2010/main" val="1436223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http://notthecheatr.phatcode.net/articles/whyOOP.html</a:t>
            </a:r>
            <a:endParaRPr lang="en-GB" dirty="0" smtClean="0"/>
          </a:p>
          <a:p>
            <a:r>
              <a:rPr lang="en-GB" dirty="0" smtClean="0">
                <a:hlinkClick r:id="rId4"/>
              </a:rPr>
              <a:t>http://www.felixgers.de/teaching/oop/oop_intro.html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19</a:t>
            </a:fld>
            <a:endParaRPr lang="en-US" dirty="0"/>
          </a:p>
        </p:txBody>
      </p:sp>
    </p:spTree>
    <p:extLst>
      <p:ext uri="{BB962C8B-B14F-4D97-AF65-F5344CB8AC3E}">
        <p14:creationId xmlns:p14="http://schemas.microsoft.com/office/powerpoint/2010/main" val="2296134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http://notthecheatr.phatcode.net/articles/whyOOP.html</a:t>
            </a:r>
            <a:endParaRPr lang="en-GB" dirty="0" smtClean="0"/>
          </a:p>
          <a:p>
            <a:r>
              <a:rPr lang="en-GB" dirty="0" smtClean="0">
                <a:hlinkClick r:id="rId4"/>
              </a:rPr>
              <a:t>http://www.felixgers.de/teaching/oop/oop_intro.html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20</a:t>
            </a:fld>
            <a:endParaRPr lang="en-US" dirty="0"/>
          </a:p>
        </p:txBody>
      </p:sp>
    </p:spTree>
    <p:extLst>
      <p:ext uri="{BB962C8B-B14F-4D97-AF65-F5344CB8AC3E}">
        <p14:creationId xmlns:p14="http://schemas.microsoft.com/office/powerpoint/2010/main" val="2989488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http://xrds.acm.org/resources/how-to-learn-programming-languages.cfm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3</a:t>
            </a:fld>
            <a:endParaRPr lang="en-US" dirty="0"/>
          </a:p>
        </p:txBody>
      </p:sp>
    </p:spTree>
    <p:extLst>
      <p:ext uri="{BB962C8B-B14F-4D97-AF65-F5344CB8AC3E}">
        <p14:creationId xmlns:p14="http://schemas.microsoft.com/office/powerpoint/2010/main" val="2666168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Class: object type</a:t>
            </a:r>
          </a:p>
          <a:p>
            <a:r>
              <a:rPr lang="en-US" dirty="0" smtClean="0"/>
              <a:t>Object: specific data of the class type</a:t>
            </a:r>
            <a:endParaRPr lang="en-GB" smtClean="0"/>
          </a:p>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22</a:t>
            </a:fld>
            <a:endParaRPr lang="en-US" dirty="0"/>
          </a:p>
        </p:txBody>
      </p:sp>
    </p:spTree>
    <p:extLst>
      <p:ext uri="{BB962C8B-B14F-4D97-AF65-F5344CB8AC3E}">
        <p14:creationId xmlns:p14="http://schemas.microsoft.com/office/powerpoint/2010/main" val="33837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http://www.c-sharpcorner.com/UploadFile/d0a1c8/object-oriented-programming-in-C-Sharp-net/</a:t>
            </a: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23</a:t>
            </a:fld>
            <a:endParaRPr lang="en-US" dirty="0"/>
          </a:p>
        </p:txBody>
      </p:sp>
    </p:spTree>
    <p:extLst>
      <p:ext uri="{BB962C8B-B14F-4D97-AF65-F5344CB8AC3E}">
        <p14:creationId xmlns:p14="http://schemas.microsoft.com/office/powerpoint/2010/main" val="1377604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http://www.c-sharpcorner.com/UploadFile/d0a1c8/object-oriented-programming-in-C-Sharp-net/</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4"/>
              </a:rPr>
              <a:t>http://evinw.com/oop/</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24</a:t>
            </a:fld>
            <a:endParaRPr lang="en-US" dirty="0"/>
          </a:p>
        </p:txBody>
      </p:sp>
    </p:spTree>
    <p:extLst>
      <p:ext uri="{BB962C8B-B14F-4D97-AF65-F5344CB8AC3E}">
        <p14:creationId xmlns:p14="http://schemas.microsoft.com/office/powerpoint/2010/main" val="4285796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The interpreter when ran has no clue that eagles can not gallop or that horses can not fly. If there is an illegal call it has to handle it at run time and that can lead to major problems. In this example we can see how all functions and properties are global and they belong to nothing.</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25</a:t>
            </a:fld>
            <a:endParaRPr lang="en-US" dirty="0"/>
          </a:p>
        </p:txBody>
      </p:sp>
    </p:spTree>
    <p:extLst>
      <p:ext uri="{BB962C8B-B14F-4D97-AF65-F5344CB8AC3E}">
        <p14:creationId xmlns:p14="http://schemas.microsoft.com/office/powerpoint/2010/main" val="37997208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http://www.c-sharpcorner.com/UploadFile/d0a1c8/object-oriented-programming-in-C-Sharp-net/</a:t>
            </a: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26</a:t>
            </a:fld>
            <a:endParaRPr lang="en-US" dirty="0"/>
          </a:p>
        </p:txBody>
      </p:sp>
    </p:spTree>
    <p:extLst>
      <p:ext uri="{BB962C8B-B14F-4D97-AF65-F5344CB8AC3E}">
        <p14:creationId xmlns:p14="http://schemas.microsoft.com/office/powerpoint/2010/main" val="1892080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http://www.c-sharpcorner.com/UploadFile/d0a1c8/object-oriented-programming-in-C-Sharp-net/</a:t>
            </a: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27</a:t>
            </a:fld>
            <a:endParaRPr lang="en-US" dirty="0"/>
          </a:p>
        </p:txBody>
      </p:sp>
    </p:spTree>
    <p:extLst>
      <p:ext uri="{BB962C8B-B14F-4D97-AF65-F5344CB8AC3E}">
        <p14:creationId xmlns:p14="http://schemas.microsoft.com/office/powerpoint/2010/main" val="862380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Lecture</a:t>
            </a:r>
            <a:r>
              <a:rPr lang="en-US" baseline="0" dirty="0" smtClean="0"/>
              <a:t> 11</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29</a:t>
            </a:fld>
            <a:endParaRPr lang="en-US" dirty="0"/>
          </a:p>
        </p:txBody>
      </p:sp>
    </p:spTree>
    <p:extLst>
      <p:ext uri="{BB962C8B-B14F-4D97-AF65-F5344CB8AC3E}">
        <p14:creationId xmlns:p14="http://schemas.microsoft.com/office/powerpoint/2010/main" val="3635819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http://younginc.site11.com/source/5895/fos0019.html</a:t>
            </a: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35</a:t>
            </a:fld>
            <a:endParaRPr lang="en-US" dirty="0"/>
          </a:p>
        </p:txBody>
      </p:sp>
    </p:spTree>
    <p:extLst>
      <p:ext uri="{BB962C8B-B14F-4D97-AF65-F5344CB8AC3E}">
        <p14:creationId xmlns:p14="http://schemas.microsoft.com/office/powerpoint/2010/main" val="3948132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http://www.codercaste.com/2011/01/12/what-is-object-oriented-programming-and-why-you-need-to-use-it/</a:t>
            </a: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39</a:t>
            </a:fld>
            <a:endParaRPr lang="en-US" dirty="0"/>
          </a:p>
        </p:txBody>
      </p:sp>
    </p:spTree>
    <p:extLst>
      <p:ext uri="{BB962C8B-B14F-4D97-AF65-F5344CB8AC3E}">
        <p14:creationId xmlns:p14="http://schemas.microsoft.com/office/powerpoint/2010/main" val="371441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http://www.dotnettreats.com/tipstricks/oopconcepts2.aspx</a:t>
            </a:r>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40</a:t>
            </a:fld>
            <a:endParaRPr lang="en-US" dirty="0"/>
          </a:p>
        </p:txBody>
      </p:sp>
    </p:spTree>
    <p:extLst>
      <p:ext uri="{BB962C8B-B14F-4D97-AF65-F5344CB8AC3E}">
        <p14:creationId xmlns:p14="http://schemas.microsoft.com/office/powerpoint/2010/main" val="458978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http://xrds.acm.org/resources/how-to-learn-programming-languages.cfm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4</a:t>
            </a:fld>
            <a:endParaRPr lang="en-US" dirty="0"/>
          </a:p>
        </p:txBody>
      </p:sp>
    </p:spTree>
    <p:extLst>
      <p:ext uri="{BB962C8B-B14F-4D97-AF65-F5344CB8AC3E}">
        <p14:creationId xmlns:p14="http://schemas.microsoft.com/office/powerpoint/2010/main" val="414354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http://xrds.acm.org/resources/how-to-learn-programming-languages.cfm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5</a:t>
            </a:fld>
            <a:endParaRPr lang="en-US" dirty="0"/>
          </a:p>
        </p:txBody>
      </p:sp>
    </p:spTree>
    <p:extLst>
      <p:ext uri="{BB962C8B-B14F-4D97-AF65-F5344CB8AC3E}">
        <p14:creationId xmlns:p14="http://schemas.microsoft.com/office/powerpoint/2010/main" val="3110882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http://xrds.acm.org/resources/how-to-learn-programming-languages.cfm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6</a:t>
            </a:fld>
            <a:endParaRPr lang="en-US" dirty="0"/>
          </a:p>
        </p:txBody>
      </p:sp>
    </p:spTree>
    <p:extLst>
      <p:ext uri="{BB962C8B-B14F-4D97-AF65-F5344CB8AC3E}">
        <p14:creationId xmlns:p14="http://schemas.microsoft.com/office/powerpoint/2010/main" val="1217380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http://xrds.acm.org/resources/how-to-learn-programming-languages.cfm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7</a:t>
            </a:fld>
            <a:endParaRPr lang="en-US" dirty="0"/>
          </a:p>
        </p:txBody>
      </p:sp>
    </p:spTree>
    <p:extLst>
      <p:ext uri="{BB962C8B-B14F-4D97-AF65-F5344CB8AC3E}">
        <p14:creationId xmlns:p14="http://schemas.microsoft.com/office/powerpoint/2010/main" val="1398169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http://itecdigital.org.uk/softwaredev/417880/softwaredevyear1/units/unit_1/html/paradigms.html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8</a:t>
            </a:fld>
            <a:endParaRPr lang="en-US" dirty="0"/>
          </a:p>
        </p:txBody>
      </p:sp>
    </p:spTree>
    <p:extLst>
      <p:ext uri="{BB962C8B-B14F-4D97-AF65-F5344CB8AC3E}">
        <p14:creationId xmlns:p14="http://schemas.microsoft.com/office/powerpoint/2010/main" val="1134849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b="0" i="0" kern="1200" dirty="0" smtClean="0">
                <a:solidFill>
                  <a:schemeClr val="tx1"/>
                </a:solidFill>
                <a:effectLst/>
                <a:latin typeface="+mn-lt"/>
                <a:ea typeface="+mn-ea"/>
                <a:cs typeface="+mn-cs"/>
              </a:rPr>
              <a:t>In a POP method, emphasis is given to functions or subroutines. Functions are a set of instructions which performs a particular task. Functions are called repeatedly in a program to execute tasks performed by them. For example, a program may involve collecting data from user (reading), performing some kind of calculations on the collected data (calculation), and finally displaying the result to the user when requested (printing). All the 3 tasks of reading, calculating and printing can be written in a program with the help of 3 different functions which performs these 3 different tasks. </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9</a:t>
            </a:fld>
            <a:endParaRPr lang="en-US" dirty="0"/>
          </a:p>
        </p:txBody>
      </p:sp>
    </p:spTree>
    <p:extLst>
      <p:ext uri="{BB962C8B-B14F-4D97-AF65-F5344CB8AC3E}">
        <p14:creationId xmlns:p14="http://schemas.microsoft.com/office/powerpoint/2010/main" val="3729616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b="0" i="0" kern="1200" dirty="0" smtClean="0">
                <a:solidFill>
                  <a:schemeClr val="tx1"/>
                </a:solidFill>
                <a:effectLst/>
                <a:latin typeface="+mn-lt"/>
                <a:ea typeface="+mn-ea"/>
                <a:cs typeface="+mn-cs"/>
              </a:rPr>
              <a:t>In a POP method, emphasis is given to functions or subroutines. Functions are a set of instructions which performs a particular task. Functions are called repeatedly in a program to execute tasks performed by them. For example, a program may involve collecting data from user (reading), performing some kind of calculations on the collected data (calculation), and finally displaying the result to the user when requested (printing). All the 3 tasks of reading, calculating and printing can be written in a program with the help of 3 different functions which performs these 3 different tasks. </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10</a:t>
            </a:fld>
            <a:endParaRPr lang="en-US" dirty="0"/>
          </a:p>
        </p:txBody>
      </p:sp>
    </p:spTree>
    <p:extLst>
      <p:ext uri="{BB962C8B-B14F-4D97-AF65-F5344CB8AC3E}">
        <p14:creationId xmlns:p14="http://schemas.microsoft.com/office/powerpoint/2010/main" val="3050402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6"/>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54001" b="21251"/>
          <a:stretch>
            <a:fillRect/>
          </a:stretch>
        </p:blipFill>
        <p:spPr bwMode="auto">
          <a:xfrm>
            <a:off x="0" y="1295400"/>
            <a:ext cx="91440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0"/>
            <a:ext cx="1338262" cy="131921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rgbClr val="000066"/>
                </a:solidFill>
                <a:miter lim="800000"/>
                <a:headEnd/>
                <a:tailEnd/>
              </a14:hiddenLine>
            </a:ext>
          </a:extLst>
        </p:spPr>
      </p:pic>
      <p:sp>
        <p:nvSpPr>
          <p:cNvPr id="7" name="Rectangle 6"/>
          <p:cNvSpPr txBox="1">
            <a:spLocks noChangeArrowheads="1"/>
          </p:cNvSpPr>
          <p:nvPr userDrawn="1"/>
        </p:nvSpPr>
        <p:spPr>
          <a:xfrm>
            <a:off x="8534400" y="0"/>
            <a:ext cx="609600" cy="476250"/>
          </a:xfrm>
          <a:prstGeom prst="rect">
            <a:avLst/>
          </a:prstGeom>
        </p:spPr>
        <p:txBody>
          <a:bodyPr/>
          <a:lstStyle>
            <a:defPPr>
              <a:defRPr lang="zh-CN"/>
            </a:defPPr>
            <a:lvl1pPr algn="l" rtl="0" fontAlgn="base">
              <a:spcBef>
                <a:spcPct val="50000"/>
              </a:spcBef>
              <a:spcAft>
                <a:spcPct val="0"/>
              </a:spcAft>
              <a:defRPr sz="2000" kern="1200">
                <a:solidFill>
                  <a:schemeClr val="tx1"/>
                </a:solidFill>
                <a:latin typeface="Arial" charset="0"/>
                <a:ea typeface="宋体" pitchFamily="2" charset="-122"/>
                <a:cs typeface="+mn-cs"/>
              </a:defRPr>
            </a:lvl1pPr>
            <a:lvl2pPr marL="457200" algn="l" rtl="0" fontAlgn="base">
              <a:spcBef>
                <a:spcPct val="50000"/>
              </a:spcBef>
              <a:spcAft>
                <a:spcPct val="0"/>
              </a:spcAft>
              <a:defRPr sz="2000" kern="1200">
                <a:solidFill>
                  <a:schemeClr val="tx1"/>
                </a:solidFill>
                <a:latin typeface="Arial" charset="0"/>
                <a:ea typeface="黑体" pitchFamily="2" charset="-122"/>
                <a:cs typeface="+mn-cs"/>
              </a:defRPr>
            </a:lvl2pPr>
            <a:lvl3pPr marL="914400" algn="l" rtl="0" fontAlgn="base">
              <a:spcBef>
                <a:spcPct val="50000"/>
              </a:spcBef>
              <a:spcAft>
                <a:spcPct val="0"/>
              </a:spcAft>
              <a:defRPr sz="2000" kern="1200">
                <a:solidFill>
                  <a:schemeClr val="tx1"/>
                </a:solidFill>
                <a:latin typeface="Arial" charset="0"/>
                <a:ea typeface="黑体" pitchFamily="2" charset="-122"/>
                <a:cs typeface="+mn-cs"/>
              </a:defRPr>
            </a:lvl3pPr>
            <a:lvl4pPr marL="1371600" algn="l" rtl="0" fontAlgn="base">
              <a:spcBef>
                <a:spcPct val="50000"/>
              </a:spcBef>
              <a:spcAft>
                <a:spcPct val="0"/>
              </a:spcAft>
              <a:defRPr sz="2000" kern="1200">
                <a:solidFill>
                  <a:schemeClr val="tx1"/>
                </a:solidFill>
                <a:latin typeface="Arial" charset="0"/>
                <a:ea typeface="黑体" pitchFamily="2" charset="-122"/>
                <a:cs typeface="+mn-cs"/>
              </a:defRPr>
            </a:lvl4pPr>
            <a:lvl5pPr marL="1828800" algn="l" rtl="0" fontAlgn="base">
              <a:spcBef>
                <a:spcPct val="50000"/>
              </a:spcBef>
              <a:spcAft>
                <a:spcPct val="0"/>
              </a:spcAft>
              <a:defRPr sz="2000" kern="1200">
                <a:solidFill>
                  <a:schemeClr val="tx1"/>
                </a:solidFill>
                <a:latin typeface="Arial" charset="0"/>
                <a:ea typeface="黑体" pitchFamily="2" charset="-122"/>
                <a:cs typeface="+mn-cs"/>
              </a:defRPr>
            </a:lvl5pPr>
            <a:lvl6pPr marL="2286000" algn="l" defTabSz="914400" rtl="0" eaLnBrk="1" latinLnBrk="0" hangingPunct="1">
              <a:defRPr sz="2000" kern="1200">
                <a:solidFill>
                  <a:schemeClr val="tx1"/>
                </a:solidFill>
                <a:latin typeface="Arial" charset="0"/>
                <a:ea typeface="黑体" pitchFamily="2" charset="-122"/>
                <a:cs typeface="+mn-cs"/>
              </a:defRPr>
            </a:lvl6pPr>
            <a:lvl7pPr marL="2743200" algn="l" defTabSz="914400" rtl="0" eaLnBrk="1" latinLnBrk="0" hangingPunct="1">
              <a:defRPr sz="2000" kern="1200">
                <a:solidFill>
                  <a:schemeClr val="tx1"/>
                </a:solidFill>
                <a:latin typeface="Arial" charset="0"/>
                <a:ea typeface="黑体" pitchFamily="2" charset="-122"/>
                <a:cs typeface="+mn-cs"/>
              </a:defRPr>
            </a:lvl7pPr>
            <a:lvl8pPr marL="3200400" algn="l" defTabSz="914400" rtl="0" eaLnBrk="1" latinLnBrk="0" hangingPunct="1">
              <a:defRPr sz="2000" kern="1200">
                <a:solidFill>
                  <a:schemeClr val="tx1"/>
                </a:solidFill>
                <a:latin typeface="Arial" charset="0"/>
                <a:ea typeface="黑体" pitchFamily="2" charset="-122"/>
                <a:cs typeface="+mn-cs"/>
              </a:defRPr>
            </a:lvl8pPr>
            <a:lvl9pPr marL="3657600" algn="l" defTabSz="914400" rtl="0" eaLnBrk="1" latinLnBrk="0" hangingPunct="1">
              <a:defRPr sz="2000" kern="1200">
                <a:solidFill>
                  <a:schemeClr val="tx1"/>
                </a:solidFill>
                <a:latin typeface="Arial" charset="0"/>
                <a:ea typeface="黑体" pitchFamily="2" charset="-122"/>
                <a:cs typeface="+mn-cs"/>
              </a:defRPr>
            </a:lvl9pPr>
          </a:lstStyle>
          <a:p>
            <a:pPr>
              <a:defRPr/>
            </a:pPr>
            <a:fld id="{BF510BF6-C2A1-42A1-B47C-D48861899EAA}" type="slidenum">
              <a:rPr lang="en-US" altLang="zh-CN" smtClean="0">
                <a:solidFill>
                  <a:schemeClr val="bg1"/>
                </a:solidFill>
              </a:rPr>
              <a:pPr>
                <a:defRPr/>
              </a:pPr>
              <a:t>‹#›</a:t>
            </a:fld>
            <a:endParaRPr lang="en-US" altLang="zh-CN" dirty="0" smtClean="0">
              <a:solidFill>
                <a:schemeClr val="bg1"/>
              </a:solidFill>
            </a:endParaRPr>
          </a:p>
        </p:txBody>
      </p:sp>
      <p:sp>
        <p:nvSpPr>
          <p:cNvPr id="14338" name="Rectangle 2"/>
          <p:cNvSpPr>
            <a:spLocks noGrp="1" noChangeArrowheads="1"/>
          </p:cNvSpPr>
          <p:nvPr>
            <p:ph type="ctrTitle"/>
          </p:nvPr>
        </p:nvSpPr>
        <p:spPr>
          <a:xfrm>
            <a:off x="685800" y="1219200"/>
            <a:ext cx="7924800" cy="1470025"/>
          </a:xfrm>
        </p:spPr>
        <p:txBody>
          <a:bodyPr anchor="ctr"/>
          <a:lstStyle>
            <a:lvl1pPr algn="ctr">
              <a:defRPr sz="4800">
                <a:latin typeface="+mn-lt"/>
              </a:defRPr>
            </a:lvl1pPr>
          </a:lstStyle>
          <a:p>
            <a:pPr lvl="0"/>
            <a:r>
              <a:rPr lang="zh-CN" altLang="en-US" noProof="0" smtClean="0"/>
              <a:t>单击此处编辑母版标题样式</a:t>
            </a:r>
          </a:p>
        </p:txBody>
      </p:sp>
      <p:sp>
        <p:nvSpPr>
          <p:cNvPr id="14339" name="Rectangle 3"/>
          <p:cNvSpPr>
            <a:spLocks noGrp="1" noChangeArrowheads="1"/>
          </p:cNvSpPr>
          <p:nvPr>
            <p:ph type="subTitle" idx="1"/>
          </p:nvPr>
        </p:nvSpPr>
        <p:spPr>
          <a:xfrm>
            <a:off x="1828800" y="3048000"/>
            <a:ext cx="5486400" cy="1752600"/>
          </a:xfrm>
        </p:spPr>
        <p:txBody>
          <a:bodyPr/>
          <a:lstStyle>
            <a:lvl1pPr marL="0" indent="0" algn="ctr">
              <a:buFont typeface="Wingdings" pitchFamily="2" charset="2"/>
              <a:buNone/>
              <a:defRPr>
                <a:solidFill>
                  <a:schemeClr val="bg1"/>
                </a:solidFill>
                <a:latin typeface="+mn-lt"/>
              </a:defRPr>
            </a:lvl1pPr>
          </a:lstStyle>
          <a:p>
            <a:pPr lvl="0"/>
            <a:r>
              <a:rPr lang="zh-CN" altLang="en-US" noProof="0" smtClean="0"/>
              <a:t>单击此处编辑母版副标题样式</a:t>
            </a:r>
          </a:p>
        </p:txBody>
      </p:sp>
      <p:sp>
        <p:nvSpPr>
          <p:cNvPr id="8" name="Rectangle 4"/>
          <p:cNvSpPr>
            <a:spLocks noGrp="1" noChangeArrowheads="1"/>
          </p:cNvSpPr>
          <p:nvPr>
            <p:ph type="dt" sz="half" idx="10"/>
          </p:nvPr>
        </p:nvSpPr>
        <p:spPr/>
        <p:txBody>
          <a:bodyPr/>
          <a:lstStyle>
            <a:lvl1pPr>
              <a:defRPr smtClean="0">
                <a:solidFill>
                  <a:schemeClr val="tx1"/>
                </a:solidFill>
                <a:ea typeface="宋体" pitchFamily="2" charset="-122"/>
              </a:defRPr>
            </a:lvl1pPr>
          </a:lstStyle>
          <a:p>
            <a:pPr>
              <a:defRPr/>
            </a:pPr>
            <a:endParaRPr lang="en-US" altLang="zh-CN" dirty="0"/>
          </a:p>
        </p:txBody>
      </p:sp>
      <p:sp>
        <p:nvSpPr>
          <p:cNvPr id="9" name="Rectangle 5"/>
          <p:cNvSpPr>
            <a:spLocks noGrp="1" noChangeArrowheads="1"/>
          </p:cNvSpPr>
          <p:nvPr>
            <p:ph type="ftr" sz="quarter" idx="11"/>
          </p:nvPr>
        </p:nvSpPr>
        <p:spPr/>
        <p:txBody>
          <a:bodyPr/>
          <a:lstStyle>
            <a:lvl1pPr>
              <a:defRPr smtClean="0">
                <a:solidFill>
                  <a:schemeClr val="tx1"/>
                </a:solidFill>
                <a:ea typeface="宋体" pitchFamily="2" charset="-122"/>
              </a:defRPr>
            </a:lvl1pPr>
          </a:lstStyle>
          <a:p>
            <a:pPr>
              <a:defRPr/>
            </a:pPr>
            <a:endParaRPr lang="en-US" altLang="zh-CN" dirty="0"/>
          </a:p>
        </p:txBody>
      </p:sp>
      <p:sp>
        <p:nvSpPr>
          <p:cNvPr id="10" name="Rectangle 6"/>
          <p:cNvSpPr>
            <a:spLocks noGrp="1" noChangeArrowheads="1"/>
          </p:cNvSpPr>
          <p:nvPr>
            <p:ph type="sldNum" sz="quarter" idx="12"/>
          </p:nvPr>
        </p:nvSpPr>
        <p:spPr>
          <a:xfrm>
            <a:off x="6997849" y="6248400"/>
            <a:ext cx="2133600" cy="476250"/>
          </a:xfrm>
          <a:prstGeom prst="rect">
            <a:avLst/>
          </a:prstGeom>
        </p:spPr>
        <p:txBody>
          <a:bodyPr/>
          <a:lstStyle>
            <a:lvl1pPr>
              <a:defRPr smtClean="0">
                <a:solidFill>
                  <a:schemeClr val="tx1"/>
                </a:solidFill>
                <a:ea typeface="宋体" pitchFamily="2" charset="-122"/>
              </a:defRPr>
            </a:lvl1pPr>
          </a:lstStyle>
          <a:p>
            <a:pPr>
              <a:defRPr/>
            </a:pPr>
            <a:fld id="{E54A6F6D-9443-4C48-A926-25B3585F1703}" type="slidenum">
              <a:rPr lang="en-US" altLang="zh-CN"/>
              <a:pPr>
                <a:defRPr/>
              </a:pPr>
              <a:t>‹#›</a:t>
            </a:fld>
            <a:endParaRPr lang="en-US" altLang="zh-CN" dirty="0"/>
          </a:p>
        </p:txBody>
      </p:sp>
    </p:spTree>
    <p:extLst>
      <p:ext uri="{BB962C8B-B14F-4D97-AF65-F5344CB8AC3E}">
        <p14:creationId xmlns:p14="http://schemas.microsoft.com/office/powerpoint/2010/main" val="1228172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C0CF15C3-BE1B-460D-9A17-D29299F20FF4}" type="slidenum">
              <a:rPr lang="en-US" altLang="zh-CN"/>
              <a:pPr>
                <a:defRPr/>
              </a:pPr>
              <a:t>‹#›</a:t>
            </a:fld>
            <a:endParaRPr lang="en-US" altLang="zh-CN" dirty="0"/>
          </a:p>
        </p:txBody>
      </p:sp>
    </p:spTree>
    <p:extLst>
      <p:ext uri="{BB962C8B-B14F-4D97-AF65-F5344CB8AC3E}">
        <p14:creationId xmlns:p14="http://schemas.microsoft.com/office/powerpoint/2010/main" val="3170074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C463B26B-F8AE-4273-8B4B-AFFD52185716}" type="slidenum">
              <a:rPr lang="en-US" altLang="zh-CN"/>
              <a:pPr>
                <a:defRPr/>
              </a:pPr>
              <a:t>‹#›</a:t>
            </a:fld>
            <a:endParaRPr lang="en-US" altLang="zh-CN" dirty="0"/>
          </a:p>
        </p:txBody>
      </p:sp>
    </p:spTree>
    <p:extLst>
      <p:ext uri="{BB962C8B-B14F-4D97-AF65-F5344CB8AC3E}">
        <p14:creationId xmlns:p14="http://schemas.microsoft.com/office/powerpoint/2010/main" val="2966036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24000"/>
            <a:ext cx="4038600" cy="4602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02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E3336112-529C-4F15-8CD8-59ECCD7A3441}" type="slidenum">
              <a:rPr lang="en-US" altLang="zh-CN"/>
              <a:pPr>
                <a:defRPr/>
              </a:pPr>
              <a:t>‹#›</a:t>
            </a:fld>
            <a:endParaRPr lang="en-US" altLang="zh-CN" dirty="0"/>
          </a:p>
        </p:txBody>
      </p:sp>
    </p:spTree>
    <p:extLst>
      <p:ext uri="{BB962C8B-B14F-4D97-AF65-F5344CB8AC3E}">
        <p14:creationId xmlns:p14="http://schemas.microsoft.com/office/powerpoint/2010/main" val="1491033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274638"/>
            <a:ext cx="7683649" cy="1096962"/>
          </a:xfrm>
        </p:spPr>
        <p:txBody>
          <a:bodyPr/>
          <a:lstStyle>
            <a:lvl1pPr>
              <a:defRPr>
                <a:latin typeface="+mn-lt"/>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smtClean="0">
                <a:latin typeface="+mn-lt"/>
              </a:defRPr>
            </a:lvl1pPr>
          </a:lstStyle>
          <a:p>
            <a:pPr>
              <a:defRPr/>
            </a:pPr>
            <a:endParaRPr lang="en-US" altLang="zh-CN" dirty="0"/>
          </a:p>
        </p:txBody>
      </p:sp>
      <p:sp>
        <p:nvSpPr>
          <p:cNvPr id="5" name="Footer Placeholder 4"/>
          <p:cNvSpPr>
            <a:spLocks noGrp="1"/>
          </p:cNvSpPr>
          <p:nvPr>
            <p:ph type="ftr" sz="quarter" idx="11"/>
          </p:nvPr>
        </p:nvSpPr>
        <p:spPr/>
        <p:txBody>
          <a:bodyPr/>
          <a:lstStyle>
            <a:lvl1pPr>
              <a:defRPr smtClean="0">
                <a:latin typeface="+mn-lt"/>
              </a:defRPr>
            </a:lvl1pPr>
          </a:lstStyle>
          <a:p>
            <a:pPr>
              <a:defRPr/>
            </a:pPr>
            <a:endParaRPr lang="en-US" altLang="zh-CN" dirty="0"/>
          </a:p>
        </p:txBody>
      </p:sp>
      <p:sp>
        <p:nvSpPr>
          <p:cNvPr id="6" name="Slide Number Placeholder 5"/>
          <p:cNvSpPr>
            <a:spLocks noGrp="1"/>
          </p:cNvSpPr>
          <p:nvPr>
            <p:ph type="sldNum" sz="quarter" idx="12"/>
          </p:nvPr>
        </p:nvSpPr>
        <p:spPr>
          <a:xfrm>
            <a:off x="6997849" y="6248400"/>
            <a:ext cx="2133600" cy="476250"/>
          </a:xfrm>
          <a:prstGeom prst="rect">
            <a:avLst/>
          </a:prstGeom>
        </p:spPr>
        <p:txBody>
          <a:bodyPr/>
          <a:lstStyle>
            <a:lvl1pPr>
              <a:defRPr smtClean="0">
                <a:latin typeface="+mn-lt"/>
              </a:defRPr>
            </a:lvl1pPr>
          </a:lstStyle>
          <a:p>
            <a:pPr>
              <a:defRPr/>
            </a:pPr>
            <a:r>
              <a:rPr lang="en-US" altLang="zh-CN" dirty="0" smtClean="0"/>
              <a:t>Wu Di</a:t>
            </a:r>
            <a:endParaRPr lang="en-US" altLang="zh-CN" dirty="0"/>
          </a:p>
        </p:txBody>
      </p:sp>
    </p:spTree>
    <p:extLst>
      <p:ext uri="{BB962C8B-B14F-4D97-AF65-F5344CB8AC3E}">
        <p14:creationId xmlns:p14="http://schemas.microsoft.com/office/powerpoint/2010/main" val="12781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mn-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smtClean="0">
                <a:latin typeface="+mn-lt"/>
              </a:defRPr>
            </a:lvl1pPr>
          </a:lstStyle>
          <a:p>
            <a:pPr>
              <a:defRPr/>
            </a:pPr>
            <a:endParaRPr lang="en-US" altLang="zh-CN" dirty="0"/>
          </a:p>
        </p:txBody>
      </p:sp>
      <p:sp>
        <p:nvSpPr>
          <p:cNvPr id="5" name="Footer Placeholder 4"/>
          <p:cNvSpPr>
            <a:spLocks noGrp="1"/>
          </p:cNvSpPr>
          <p:nvPr>
            <p:ph type="ftr" sz="quarter" idx="11"/>
          </p:nvPr>
        </p:nvSpPr>
        <p:spPr/>
        <p:txBody>
          <a:bodyPr/>
          <a:lstStyle>
            <a:lvl1pPr>
              <a:defRPr smtClean="0">
                <a:latin typeface="+mn-lt"/>
              </a:defRPr>
            </a:lvl1pPr>
          </a:lstStyle>
          <a:p>
            <a:pPr>
              <a:defRPr/>
            </a:pPr>
            <a:endParaRPr lang="en-US" altLang="zh-CN" dirty="0"/>
          </a:p>
        </p:txBody>
      </p:sp>
      <p:sp>
        <p:nvSpPr>
          <p:cNvPr id="6" name="Slide Number Placeholder 5"/>
          <p:cNvSpPr>
            <a:spLocks noGrp="1"/>
          </p:cNvSpPr>
          <p:nvPr>
            <p:ph type="sldNum" sz="quarter" idx="12"/>
          </p:nvPr>
        </p:nvSpPr>
        <p:spPr>
          <a:xfrm>
            <a:off x="6997849" y="6248400"/>
            <a:ext cx="2133600" cy="476250"/>
          </a:xfrm>
          <a:prstGeom prst="rect">
            <a:avLst/>
          </a:prstGeom>
        </p:spPr>
        <p:txBody>
          <a:bodyPr/>
          <a:lstStyle>
            <a:lvl1pPr>
              <a:defRPr smtClean="0">
                <a:latin typeface="+mn-lt"/>
              </a:defRPr>
            </a:lvl1pPr>
          </a:lstStyle>
          <a:p>
            <a:pPr>
              <a:defRPr/>
            </a:pPr>
            <a:fld id="{0A793100-37C7-409A-874C-ABD29454B933}" type="slidenum">
              <a:rPr lang="en-US" altLang="zh-CN"/>
              <a:pPr>
                <a:defRPr/>
              </a:pPr>
              <a:t>‹#›</a:t>
            </a:fld>
            <a:endParaRPr lang="en-US" altLang="zh-CN" dirty="0"/>
          </a:p>
        </p:txBody>
      </p:sp>
    </p:spTree>
    <p:extLst>
      <p:ext uri="{BB962C8B-B14F-4D97-AF65-F5344CB8AC3E}">
        <p14:creationId xmlns:p14="http://schemas.microsoft.com/office/powerpoint/2010/main" val="773127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24000"/>
            <a:ext cx="40386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3EC6F7DA-3CF3-42B2-BB53-2081A2E59642}" type="slidenum">
              <a:rPr lang="en-US" altLang="zh-CN"/>
              <a:pPr>
                <a:defRPr/>
              </a:pPr>
              <a:t>‹#›</a:t>
            </a:fld>
            <a:endParaRPr lang="en-US" altLang="zh-CN" dirty="0"/>
          </a:p>
        </p:txBody>
      </p:sp>
    </p:spTree>
    <p:extLst>
      <p:ext uri="{BB962C8B-B14F-4D97-AF65-F5344CB8AC3E}">
        <p14:creationId xmlns:p14="http://schemas.microsoft.com/office/powerpoint/2010/main" val="4082545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8797EA4A-49B2-4E94-A7E3-88BE5F359F5B}" type="slidenum">
              <a:rPr lang="en-US" altLang="zh-CN"/>
              <a:pPr>
                <a:defRPr/>
              </a:pPr>
              <a:t>‹#›</a:t>
            </a:fld>
            <a:endParaRPr lang="en-US" altLang="zh-CN" dirty="0"/>
          </a:p>
        </p:txBody>
      </p:sp>
    </p:spTree>
    <p:extLst>
      <p:ext uri="{BB962C8B-B14F-4D97-AF65-F5344CB8AC3E}">
        <p14:creationId xmlns:p14="http://schemas.microsoft.com/office/powerpoint/2010/main" val="2402056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36421507-6832-46CA-90BD-56346ECACF45}" type="slidenum">
              <a:rPr lang="en-US" altLang="zh-CN"/>
              <a:pPr>
                <a:defRPr/>
              </a:pPr>
              <a:t>‹#›</a:t>
            </a:fld>
            <a:endParaRPr lang="en-US" altLang="zh-CN" dirty="0"/>
          </a:p>
        </p:txBody>
      </p:sp>
    </p:spTree>
    <p:extLst>
      <p:ext uri="{BB962C8B-B14F-4D97-AF65-F5344CB8AC3E}">
        <p14:creationId xmlns:p14="http://schemas.microsoft.com/office/powerpoint/2010/main" val="387336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642E3031-84AA-45F6-B4D2-6510BDE83C48}" type="slidenum">
              <a:rPr lang="en-US" altLang="zh-CN"/>
              <a:pPr>
                <a:defRPr/>
              </a:pPr>
              <a:t>‹#›</a:t>
            </a:fld>
            <a:endParaRPr lang="en-US" altLang="zh-CN" dirty="0"/>
          </a:p>
        </p:txBody>
      </p:sp>
    </p:spTree>
    <p:extLst>
      <p:ext uri="{BB962C8B-B14F-4D97-AF65-F5344CB8AC3E}">
        <p14:creationId xmlns:p14="http://schemas.microsoft.com/office/powerpoint/2010/main" val="370252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A5744E93-5666-4D02-A092-EA6F49A3DD28}" type="slidenum">
              <a:rPr lang="en-US" altLang="zh-CN"/>
              <a:pPr>
                <a:defRPr/>
              </a:pPr>
              <a:t>‹#›</a:t>
            </a:fld>
            <a:endParaRPr lang="en-US" altLang="zh-CN" dirty="0"/>
          </a:p>
        </p:txBody>
      </p:sp>
    </p:spTree>
    <p:extLst>
      <p:ext uri="{BB962C8B-B14F-4D97-AF65-F5344CB8AC3E}">
        <p14:creationId xmlns:p14="http://schemas.microsoft.com/office/powerpoint/2010/main" val="142688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A57D1906-579F-45AA-86EA-48F64F936232}" type="slidenum">
              <a:rPr lang="en-US" altLang="zh-CN"/>
              <a:pPr>
                <a:defRPr/>
              </a:pPr>
              <a:t>‹#›</a:t>
            </a:fld>
            <a:endParaRPr lang="en-US" altLang="zh-CN" dirty="0"/>
          </a:p>
        </p:txBody>
      </p:sp>
    </p:spTree>
    <p:extLst>
      <p:ext uri="{BB962C8B-B14F-4D97-AF65-F5344CB8AC3E}">
        <p14:creationId xmlns:p14="http://schemas.microsoft.com/office/powerpoint/2010/main" val="2256668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9"/>
          <p:cNvSpPr>
            <a:spLocks noChangeArrowheads="1"/>
          </p:cNvSpPr>
          <p:nvPr/>
        </p:nvSpPr>
        <p:spPr bwMode="auto">
          <a:xfrm>
            <a:off x="0" y="4800600"/>
            <a:ext cx="1371600" cy="2057400"/>
          </a:xfrm>
          <a:prstGeom prst="rtTriangle">
            <a:avLst/>
          </a:prstGeom>
          <a:solidFill>
            <a:srgbClr val="140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7" name="AutoShape 12"/>
          <p:cNvSpPr>
            <a:spLocks noChangeArrowheads="1"/>
          </p:cNvSpPr>
          <p:nvPr/>
        </p:nvSpPr>
        <p:spPr bwMode="auto">
          <a:xfrm rot="10800000">
            <a:off x="7772400" y="1371600"/>
            <a:ext cx="1371600" cy="2057400"/>
          </a:xfrm>
          <a:prstGeom prst="rtTriangle">
            <a:avLst/>
          </a:prstGeom>
          <a:solidFill>
            <a:srgbClr val="140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8" name="Oval 13"/>
          <p:cNvSpPr>
            <a:spLocks noChangeArrowheads="1"/>
          </p:cNvSpPr>
          <p:nvPr/>
        </p:nvSpPr>
        <p:spPr bwMode="auto">
          <a:xfrm rot="10800000">
            <a:off x="0" y="2743200"/>
            <a:ext cx="2743200" cy="4114800"/>
          </a:xfrm>
          <a:prstGeom prst="ellipse">
            <a:avLst/>
          </a:prstGeom>
          <a:solidFill>
            <a:srgbClr val="FFFF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9" name="Oval 10"/>
          <p:cNvSpPr>
            <a:spLocks noChangeArrowheads="1"/>
          </p:cNvSpPr>
          <p:nvPr/>
        </p:nvSpPr>
        <p:spPr bwMode="auto">
          <a:xfrm>
            <a:off x="6400800" y="1371600"/>
            <a:ext cx="2743200" cy="4114800"/>
          </a:xfrm>
          <a:prstGeom prst="ellipse">
            <a:avLst/>
          </a:prstGeom>
          <a:solidFill>
            <a:srgbClr val="FFFF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pic>
        <p:nvPicPr>
          <p:cNvPr id="1030" name="Picture 7"/>
          <p:cNvPicPr>
            <a:picLocks noChangeAspect="1" noChangeArrowheads="1"/>
          </p:cNvPicPr>
          <p:nvPr/>
        </p:nvPicPr>
        <p:blipFill>
          <a:blip r:embed="rId14" cstate="print">
            <a:extLst>
              <a:ext uri="{28A0092B-C50C-407E-A947-70E740481C1C}">
                <a14:useLocalDpi xmlns:a14="http://schemas.microsoft.com/office/drawing/2010/main" val="0"/>
              </a:ext>
            </a:extLst>
          </a:blip>
          <a:srcRect b="43333"/>
          <a:stretch>
            <a:fillRect/>
          </a:stretch>
        </p:blipFill>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2"/>
          <p:cNvSpPr>
            <a:spLocks noGrp="1" noChangeArrowheads="1"/>
          </p:cNvSpPr>
          <p:nvPr>
            <p:ph type="title"/>
          </p:nvPr>
        </p:nvSpPr>
        <p:spPr bwMode="auto">
          <a:xfrm>
            <a:off x="-15994" y="274638"/>
            <a:ext cx="8651911"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457200" y="1524000"/>
            <a:ext cx="8229600" cy="46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400" dirty="0" smtClean="0">
                <a:solidFill>
                  <a:schemeClr val="bg1"/>
                </a:solidFill>
                <a:latin typeface="Arial" charset="0"/>
                <a:ea typeface="黑体" pitchFamily="2" charset="-122"/>
              </a:defRPr>
            </a:lvl1pPr>
          </a:lstStyle>
          <a:p>
            <a:pPr>
              <a:defRPr/>
            </a:pPr>
            <a:endParaRPr lang="en-US" altLang="zh-CN" dirty="0"/>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sz="1400" dirty="0" smtClean="0">
                <a:solidFill>
                  <a:schemeClr val="bg1"/>
                </a:solidFill>
                <a:latin typeface="Arial" charset="0"/>
                <a:ea typeface="黑体" pitchFamily="2" charset="-122"/>
              </a:defRPr>
            </a:lvl1pPr>
          </a:lstStyle>
          <a:p>
            <a:pPr>
              <a:defRPr/>
            </a:pPr>
            <a:endParaRPr lang="en-US" altLang="zh-CN" dirty="0"/>
          </a:p>
        </p:txBody>
      </p:sp>
      <p:pic>
        <p:nvPicPr>
          <p:cNvPr id="1036" name="Picture 1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5994" y="15564"/>
            <a:ext cx="1434799" cy="14143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rgbClr val="000066"/>
                </a:solidFill>
                <a:miter lim="800000"/>
                <a:headEnd/>
                <a:tailEnd/>
              </a14:hiddenLine>
            </a:ext>
          </a:extLst>
        </p:spPr>
      </p:pic>
      <p:sp>
        <p:nvSpPr>
          <p:cNvPr id="14" name="Rectangle 6"/>
          <p:cNvSpPr txBox="1">
            <a:spLocks noChangeArrowheads="1"/>
          </p:cNvSpPr>
          <p:nvPr/>
        </p:nvSpPr>
        <p:spPr>
          <a:xfrm>
            <a:off x="8534400" y="0"/>
            <a:ext cx="609600" cy="476250"/>
          </a:xfrm>
          <a:prstGeom prst="rect">
            <a:avLst/>
          </a:prstGeom>
        </p:spPr>
        <p:txBody>
          <a:bodyPr/>
          <a:lstStyle>
            <a:defPPr>
              <a:defRPr lang="zh-CN"/>
            </a:defPPr>
            <a:lvl1pPr algn="l" rtl="0" fontAlgn="base">
              <a:spcBef>
                <a:spcPct val="50000"/>
              </a:spcBef>
              <a:spcAft>
                <a:spcPct val="0"/>
              </a:spcAft>
              <a:defRPr sz="2000" kern="1200">
                <a:solidFill>
                  <a:schemeClr val="tx1"/>
                </a:solidFill>
                <a:latin typeface="Arial" charset="0"/>
                <a:ea typeface="宋体" pitchFamily="2" charset="-122"/>
                <a:cs typeface="+mn-cs"/>
              </a:defRPr>
            </a:lvl1pPr>
            <a:lvl2pPr marL="457200" algn="l" rtl="0" fontAlgn="base">
              <a:spcBef>
                <a:spcPct val="50000"/>
              </a:spcBef>
              <a:spcAft>
                <a:spcPct val="0"/>
              </a:spcAft>
              <a:defRPr sz="2000" kern="1200">
                <a:solidFill>
                  <a:schemeClr val="tx1"/>
                </a:solidFill>
                <a:latin typeface="Arial" charset="0"/>
                <a:ea typeface="黑体" pitchFamily="2" charset="-122"/>
                <a:cs typeface="+mn-cs"/>
              </a:defRPr>
            </a:lvl2pPr>
            <a:lvl3pPr marL="914400" algn="l" rtl="0" fontAlgn="base">
              <a:spcBef>
                <a:spcPct val="50000"/>
              </a:spcBef>
              <a:spcAft>
                <a:spcPct val="0"/>
              </a:spcAft>
              <a:defRPr sz="2000" kern="1200">
                <a:solidFill>
                  <a:schemeClr val="tx1"/>
                </a:solidFill>
                <a:latin typeface="Arial" charset="0"/>
                <a:ea typeface="黑体" pitchFamily="2" charset="-122"/>
                <a:cs typeface="+mn-cs"/>
              </a:defRPr>
            </a:lvl3pPr>
            <a:lvl4pPr marL="1371600" algn="l" rtl="0" fontAlgn="base">
              <a:spcBef>
                <a:spcPct val="50000"/>
              </a:spcBef>
              <a:spcAft>
                <a:spcPct val="0"/>
              </a:spcAft>
              <a:defRPr sz="2000" kern="1200">
                <a:solidFill>
                  <a:schemeClr val="tx1"/>
                </a:solidFill>
                <a:latin typeface="Arial" charset="0"/>
                <a:ea typeface="黑体" pitchFamily="2" charset="-122"/>
                <a:cs typeface="+mn-cs"/>
              </a:defRPr>
            </a:lvl4pPr>
            <a:lvl5pPr marL="1828800" algn="l" rtl="0" fontAlgn="base">
              <a:spcBef>
                <a:spcPct val="50000"/>
              </a:spcBef>
              <a:spcAft>
                <a:spcPct val="0"/>
              </a:spcAft>
              <a:defRPr sz="2000" kern="1200">
                <a:solidFill>
                  <a:schemeClr val="tx1"/>
                </a:solidFill>
                <a:latin typeface="Arial" charset="0"/>
                <a:ea typeface="黑体" pitchFamily="2" charset="-122"/>
                <a:cs typeface="+mn-cs"/>
              </a:defRPr>
            </a:lvl5pPr>
            <a:lvl6pPr marL="2286000" algn="l" defTabSz="914400" rtl="0" eaLnBrk="1" latinLnBrk="0" hangingPunct="1">
              <a:defRPr sz="2000" kern="1200">
                <a:solidFill>
                  <a:schemeClr val="tx1"/>
                </a:solidFill>
                <a:latin typeface="Arial" charset="0"/>
                <a:ea typeface="黑体" pitchFamily="2" charset="-122"/>
                <a:cs typeface="+mn-cs"/>
              </a:defRPr>
            </a:lvl6pPr>
            <a:lvl7pPr marL="2743200" algn="l" defTabSz="914400" rtl="0" eaLnBrk="1" latinLnBrk="0" hangingPunct="1">
              <a:defRPr sz="2000" kern="1200">
                <a:solidFill>
                  <a:schemeClr val="tx1"/>
                </a:solidFill>
                <a:latin typeface="Arial" charset="0"/>
                <a:ea typeface="黑体" pitchFamily="2" charset="-122"/>
                <a:cs typeface="+mn-cs"/>
              </a:defRPr>
            </a:lvl7pPr>
            <a:lvl8pPr marL="3200400" algn="l" defTabSz="914400" rtl="0" eaLnBrk="1" latinLnBrk="0" hangingPunct="1">
              <a:defRPr sz="2000" kern="1200">
                <a:solidFill>
                  <a:schemeClr val="tx1"/>
                </a:solidFill>
                <a:latin typeface="Arial" charset="0"/>
                <a:ea typeface="黑体" pitchFamily="2" charset="-122"/>
                <a:cs typeface="+mn-cs"/>
              </a:defRPr>
            </a:lvl8pPr>
            <a:lvl9pPr marL="3657600" algn="l" defTabSz="914400" rtl="0" eaLnBrk="1" latinLnBrk="0" hangingPunct="1">
              <a:defRPr sz="2000" kern="1200">
                <a:solidFill>
                  <a:schemeClr val="tx1"/>
                </a:solidFill>
                <a:latin typeface="Arial" charset="0"/>
                <a:ea typeface="黑体" pitchFamily="2" charset="-122"/>
                <a:cs typeface="+mn-cs"/>
              </a:defRPr>
            </a:lvl9pPr>
          </a:lstStyle>
          <a:p>
            <a:pPr>
              <a:defRPr/>
            </a:pPr>
            <a:fld id="{80EF4D6D-C269-4E23-8455-4EC9BBE6C0FD}" type="slidenum">
              <a:rPr lang="en-US" altLang="zh-CN" smtClean="0"/>
              <a:pPr>
                <a:defRPr/>
              </a:pPr>
              <a:t>‹#›</a:t>
            </a:fld>
            <a:endParaRPr lang="en-US" altLang="zh-CN" dirty="0" smtClean="0"/>
          </a:p>
        </p:txBody>
      </p:sp>
      <p:sp>
        <p:nvSpPr>
          <p:cNvPr id="15" name="Rectangle 6"/>
          <p:cNvSpPr txBox="1">
            <a:spLocks noChangeArrowheads="1"/>
          </p:cNvSpPr>
          <p:nvPr/>
        </p:nvSpPr>
        <p:spPr bwMode="auto">
          <a:xfrm>
            <a:off x="8458200" y="6553200"/>
            <a:ext cx="68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algn="r" rtl="0" fontAlgn="base">
              <a:spcBef>
                <a:spcPct val="0"/>
              </a:spcBef>
              <a:spcAft>
                <a:spcPct val="0"/>
              </a:spcAft>
              <a:defRPr sz="1400" kern="1200" smtClean="0">
                <a:solidFill>
                  <a:schemeClr val="tx1"/>
                </a:solidFill>
                <a:latin typeface="Arial" charset="0"/>
                <a:ea typeface="黑体" pitchFamily="2" charset="-122"/>
                <a:cs typeface="+mn-cs"/>
              </a:defRPr>
            </a:lvl1pPr>
            <a:lvl2pPr marL="457200" algn="l" rtl="0" fontAlgn="base">
              <a:spcBef>
                <a:spcPct val="50000"/>
              </a:spcBef>
              <a:spcAft>
                <a:spcPct val="0"/>
              </a:spcAft>
              <a:defRPr sz="2000" kern="1200">
                <a:solidFill>
                  <a:schemeClr val="tx1"/>
                </a:solidFill>
                <a:latin typeface="Arial" pitchFamily="34" charset="0"/>
                <a:ea typeface="黑体" pitchFamily="49" charset="-122"/>
                <a:cs typeface="+mn-cs"/>
              </a:defRPr>
            </a:lvl2pPr>
            <a:lvl3pPr marL="914400" algn="l" rtl="0" fontAlgn="base">
              <a:spcBef>
                <a:spcPct val="50000"/>
              </a:spcBef>
              <a:spcAft>
                <a:spcPct val="0"/>
              </a:spcAft>
              <a:defRPr sz="2000" kern="1200">
                <a:solidFill>
                  <a:schemeClr val="tx1"/>
                </a:solidFill>
                <a:latin typeface="Arial" pitchFamily="34" charset="0"/>
                <a:ea typeface="黑体" pitchFamily="49" charset="-122"/>
                <a:cs typeface="+mn-cs"/>
              </a:defRPr>
            </a:lvl3pPr>
            <a:lvl4pPr marL="1371600" algn="l" rtl="0" fontAlgn="base">
              <a:spcBef>
                <a:spcPct val="50000"/>
              </a:spcBef>
              <a:spcAft>
                <a:spcPct val="0"/>
              </a:spcAft>
              <a:defRPr sz="2000" kern="1200">
                <a:solidFill>
                  <a:schemeClr val="tx1"/>
                </a:solidFill>
                <a:latin typeface="Arial" pitchFamily="34" charset="0"/>
                <a:ea typeface="黑体" pitchFamily="49" charset="-122"/>
                <a:cs typeface="+mn-cs"/>
              </a:defRPr>
            </a:lvl4pPr>
            <a:lvl5pPr marL="1828800" algn="l" rtl="0" fontAlgn="base">
              <a:spcBef>
                <a:spcPct val="50000"/>
              </a:spcBef>
              <a:spcAft>
                <a:spcPct val="0"/>
              </a:spcAft>
              <a:defRPr sz="2000" kern="1200">
                <a:solidFill>
                  <a:schemeClr val="tx1"/>
                </a:solidFill>
                <a:latin typeface="Arial" pitchFamily="34" charset="0"/>
                <a:ea typeface="黑体" pitchFamily="49" charset="-122"/>
                <a:cs typeface="+mn-cs"/>
              </a:defRPr>
            </a:lvl5pPr>
            <a:lvl6pPr marL="2286000" algn="l" defTabSz="914400" rtl="0" eaLnBrk="1" latinLnBrk="0" hangingPunct="1">
              <a:defRPr sz="2000" kern="1200">
                <a:solidFill>
                  <a:schemeClr val="tx1"/>
                </a:solidFill>
                <a:latin typeface="Arial" pitchFamily="34" charset="0"/>
                <a:ea typeface="黑体" pitchFamily="49" charset="-122"/>
                <a:cs typeface="+mn-cs"/>
              </a:defRPr>
            </a:lvl6pPr>
            <a:lvl7pPr marL="2743200" algn="l" defTabSz="914400" rtl="0" eaLnBrk="1" latinLnBrk="0" hangingPunct="1">
              <a:defRPr sz="2000" kern="1200">
                <a:solidFill>
                  <a:schemeClr val="tx1"/>
                </a:solidFill>
                <a:latin typeface="Arial" pitchFamily="34" charset="0"/>
                <a:ea typeface="黑体" pitchFamily="49" charset="-122"/>
                <a:cs typeface="+mn-cs"/>
              </a:defRPr>
            </a:lvl7pPr>
            <a:lvl8pPr marL="3200400" algn="l" defTabSz="914400" rtl="0" eaLnBrk="1" latinLnBrk="0" hangingPunct="1">
              <a:defRPr sz="2000" kern="1200">
                <a:solidFill>
                  <a:schemeClr val="tx1"/>
                </a:solidFill>
                <a:latin typeface="Arial" pitchFamily="34" charset="0"/>
                <a:ea typeface="黑体" pitchFamily="49" charset="-122"/>
                <a:cs typeface="+mn-cs"/>
              </a:defRPr>
            </a:lvl8pPr>
            <a:lvl9pPr marL="3657600" algn="l" defTabSz="914400" rtl="0" eaLnBrk="1" latinLnBrk="0" hangingPunct="1">
              <a:defRPr sz="2000" kern="1200">
                <a:solidFill>
                  <a:schemeClr val="tx1"/>
                </a:solidFill>
                <a:latin typeface="Arial" pitchFamily="34" charset="0"/>
                <a:ea typeface="黑体" pitchFamily="49" charset="-122"/>
                <a:cs typeface="+mn-cs"/>
              </a:defRPr>
            </a:lvl9pPr>
          </a:lstStyle>
          <a:p>
            <a:pPr>
              <a:defRPr/>
            </a:pPr>
            <a:r>
              <a:rPr lang="en-US" altLang="zh-CN" dirty="0" smtClean="0"/>
              <a:t>Wu Di </a:t>
            </a:r>
            <a:endParaRPr lang="en-US" altLang="zh-CN"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SzPct val="80000"/>
        <a:buFont typeface="Wingdings" pitchFamily="2" charset="2"/>
        <a:buChar char="o"/>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SzPct val="80000"/>
        <a:buFont typeface="Wingdings" pitchFamily="2" charset="2"/>
        <a:buChar char="o"/>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SzPct val="80000"/>
        <a:buFont typeface="Wingdings" pitchFamily="2" charset="2"/>
        <a:buChar char="o"/>
        <a:defRPr sz="2000">
          <a:solidFill>
            <a:schemeClr val="tx1"/>
          </a:solidFill>
          <a:latin typeface="+mn-lt"/>
          <a:ea typeface="+mn-ea"/>
        </a:defRPr>
      </a:lvl5pPr>
      <a:lvl6pPr marL="25146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6pPr>
      <a:lvl7pPr marL="29718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7pPr>
      <a:lvl8pPr marL="34290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8pPr>
      <a:lvl9pPr marL="38862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ntu.edu.sg/home/ehchua/programming/cpp/cp3_OOP.html"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evinw.com/oo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evinw.com/oop/"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en.wikipedia.org/wiki/List_of_programming_languages_by_type"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en.wikipedia.org/wiki/Software_engineering" TargetMode="External"/><Relationship Id="rId7" Type="http://schemas.openxmlformats.org/officeDocument/2006/relationships/hyperlink" Target="https://en.wikipedia.org/wiki/Unified_Modeling_Language" TargetMode="External"/><Relationship Id="rId2" Type="http://schemas.openxmlformats.org/officeDocument/2006/relationships/hyperlink" Target="https://en.wikipedia.org/wiki/Modeling_language" TargetMode="Externa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gi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courses.edx.org/courses/course-v1:MITx+6.00.1x_6+2T2015/courseware/Week_6/videosequence:Lecture_11/"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6200" y="1143000"/>
            <a:ext cx="9067800" cy="1447800"/>
          </a:xfrm>
        </p:spPr>
        <p:txBody>
          <a:bodyPr/>
          <a:lstStyle/>
          <a:p>
            <a:pPr eaLnBrk="1" hangingPunct="1"/>
            <a:r>
              <a:rPr lang="en-US" altLang="zh-CN" sz="4000" dirty="0" smtClean="0"/>
              <a:t>IBCS</a:t>
            </a:r>
            <a:endParaRPr lang="zh-CN" altLang="en-US" dirty="0" smtClean="0"/>
          </a:p>
        </p:txBody>
      </p:sp>
      <p:sp>
        <p:nvSpPr>
          <p:cNvPr id="5123" name="Rectangle 3"/>
          <p:cNvSpPr>
            <a:spLocks noGrp="1" noChangeArrowheads="1"/>
          </p:cNvSpPr>
          <p:nvPr>
            <p:ph type="subTitle" idx="1"/>
          </p:nvPr>
        </p:nvSpPr>
        <p:spPr>
          <a:xfrm>
            <a:off x="4904984" y="4610100"/>
            <a:ext cx="4267200" cy="990600"/>
          </a:xfrm>
        </p:spPr>
        <p:txBody>
          <a:bodyPr/>
          <a:lstStyle/>
          <a:p>
            <a:pPr marL="623888" eaLnBrk="1" hangingPunct="1">
              <a:lnSpc>
                <a:spcPct val="105000"/>
              </a:lnSpc>
              <a:spcBef>
                <a:spcPct val="0"/>
              </a:spcBef>
            </a:pPr>
            <a:r>
              <a:rPr lang="en-US" altLang="zh-CN" dirty="0" smtClean="0">
                <a:effectLst>
                  <a:outerShdw blurRad="38100" dist="38100" dir="2700000" algn="tl">
                    <a:srgbClr val="000000">
                      <a:alpha val="43137"/>
                    </a:srgbClr>
                  </a:outerShdw>
                </a:effectLst>
              </a:rPr>
              <a:t>Wu Di</a:t>
            </a:r>
          </a:p>
          <a:p>
            <a:pPr marL="623888" eaLnBrk="1" hangingPunct="1">
              <a:lnSpc>
                <a:spcPct val="105000"/>
              </a:lnSpc>
              <a:spcBef>
                <a:spcPct val="0"/>
              </a:spcBef>
            </a:pPr>
            <a:r>
              <a:rPr lang="zh-CN" altLang="en-US" dirty="0" smtClean="0">
                <a:effectLst>
                  <a:outerShdw blurRad="38100" dist="38100" dir="2700000" algn="tl">
                    <a:srgbClr val="000000">
                      <a:alpha val="43137"/>
                    </a:srgbClr>
                  </a:outerShdw>
                </a:effectLst>
              </a:rPr>
              <a:t>武迪</a:t>
            </a:r>
          </a:p>
        </p:txBody>
      </p:sp>
      <p:sp>
        <p:nvSpPr>
          <p:cNvPr id="4" name="Rectangle 2"/>
          <p:cNvSpPr txBox="1">
            <a:spLocks noChangeArrowheads="1"/>
          </p:cNvSpPr>
          <p:nvPr/>
        </p:nvSpPr>
        <p:spPr bwMode="auto">
          <a:xfrm>
            <a:off x="76200" y="3048000"/>
            <a:ext cx="90678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lgn="ctr">
              <a:spcBef>
                <a:spcPct val="0"/>
              </a:spcBef>
              <a:defRPr/>
            </a:pPr>
            <a:r>
              <a:rPr lang="en-US" altLang="zh-CN" sz="3600" b="1" kern="0" dirty="0" smtClean="0">
                <a:solidFill>
                  <a:srgbClr val="FFFF00"/>
                </a:solidFill>
                <a:latin typeface="+mn-lt"/>
                <a:ea typeface="+mj-ea"/>
                <a:cs typeface="+mj-cs"/>
              </a:rPr>
              <a:t>OOP: Object-oriented programming</a:t>
            </a:r>
            <a:endParaRPr lang="en-US" altLang="zh-CN" sz="3600" b="1" kern="0" dirty="0" smtClean="0">
              <a:solidFill>
                <a:srgbClr val="FFFF00"/>
              </a:solidFill>
              <a:latin typeface="+mn-lt"/>
              <a:ea typeface="+mj-ea"/>
              <a:cs typeface="+mj-cs"/>
            </a:endParaRPr>
          </a:p>
          <a:p>
            <a:pPr algn="ctr">
              <a:spcBef>
                <a:spcPct val="0"/>
              </a:spcBef>
              <a:defRPr/>
            </a:pPr>
            <a:endParaRPr kumimoji="0" lang="zh-CN" altLang="en-US" sz="4400" b="1" i="0" u="none" strike="noStrike" kern="0" cap="none" spc="0" normalizeH="0" baseline="0" noProof="0" dirty="0" smtClean="0">
              <a:ln>
                <a:noFill/>
              </a:ln>
              <a:solidFill>
                <a:srgbClr val="FFFF00"/>
              </a:solidFill>
              <a:effectLst/>
              <a:uLnTx/>
              <a:uFillTx/>
              <a:latin typeface="+mn-lt"/>
              <a:ea typeface="+mj-ea"/>
              <a:cs typeface="+mj-cs"/>
            </a:endParaRPr>
          </a:p>
        </p:txBody>
      </p:sp>
      <p:sp>
        <p:nvSpPr>
          <p:cNvPr id="5" name="Rectangle 3"/>
          <p:cNvSpPr txBox="1">
            <a:spLocks noChangeArrowheads="1"/>
          </p:cNvSpPr>
          <p:nvPr/>
        </p:nvSpPr>
        <p:spPr bwMode="auto">
          <a:xfrm>
            <a:off x="4191000" y="6248400"/>
            <a:ext cx="495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623888" marR="0" lvl="0" indent="0" algn="just" defTabSz="914400" rtl="0" eaLnBrk="1" fontAlgn="base" latinLnBrk="0" hangingPunct="1">
              <a:lnSpc>
                <a:spcPct val="105000"/>
              </a:lnSpc>
              <a:spcBef>
                <a:spcPct val="0"/>
              </a:spcBef>
              <a:spcAft>
                <a:spcPct val="0"/>
              </a:spcAft>
              <a:buClrTx/>
              <a:buSzPct val="80000"/>
              <a:buFont typeface="Wingdings" pitchFamily="2" charset="2"/>
              <a:buNone/>
              <a:tabLst/>
              <a:defRPr/>
            </a:pPr>
            <a:r>
              <a:rPr lang="en-US" altLang="zh-CN" sz="3200" kern="0" dirty="0" smtClean="0">
                <a:effectLst>
                  <a:outerShdw blurRad="38100" dist="38100" dir="2700000" algn="tl">
                    <a:srgbClr val="000000">
                      <a:alpha val="43137"/>
                    </a:srgbClr>
                  </a:outerShdw>
                </a:effectLst>
                <a:latin typeface="+mn-lt"/>
                <a:ea typeface="+mn-ea"/>
              </a:rPr>
              <a:t>Sept, 2016</a:t>
            </a:r>
            <a:endParaRPr kumimoji="0" lang="zh-CN" altLang="en-US" sz="3200" b="0" i="0" u="none" strike="noStrike" kern="0" cap="none" spc="0" normalizeH="0" baseline="0" noProof="0" dirty="0" smtClean="0">
              <a:ln>
                <a:noFill/>
              </a:ln>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20" name="圆角矩形 19"/>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1" name="圆角矩形 20"/>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22" name="矩形 21"/>
          <p:cNvSpPr/>
          <p:nvPr/>
        </p:nvSpPr>
        <p:spPr>
          <a:xfrm>
            <a:off x="381000" y="5457446"/>
            <a:ext cx="8300580"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dirty="0"/>
              <a:t>In POP method, a problem is viewed as a sequence of tasks to be implemented like reading, performing calculations, displaying results etc. All the tasks are analysed first and later functions/procedures are developed to implement all these tasks in a program.</a:t>
            </a:r>
          </a:p>
        </p:txBody>
      </p:sp>
      <p:pic>
        <p:nvPicPr>
          <p:cNvPr id="10242" name="Picture 2" descr="Difference between procedure oriented and object oriented programm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68562"/>
            <a:ext cx="4906927" cy="2960689"/>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4983127" y="2468562"/>
            <a:ext cx="4079453" cy="1631216"/>
          </a:xfrm>
          <a:prstGeom prst="rect">
            <a:avLst/>
          </a:prstGeom>
        </p:spPr>
        <p:txBody>
          <a:bodyPr wrap="square">
            <a:spAutoFit/>
          </a:bodyPr>
          <a:lstStyle/>
          <a:p>
            <a:r>
              <a:rPr lang="en-GB" dirty="0"/>
              <a:t>The word “procedure” is the key element here to notice. It means “a set of procedures” which is a “set of subroutines” or a “set of functions“. </a:t>
            </a:r>
          </a:p>
        </p:txBody>
      </p:sp>
    </p:spTree>
    <p:extLst>
      <p:ext uri="{BB962C8B-B14F-4D97-AF65-F5344CB8AC3E}">
        <p14:creationId xmlns:p14="http://schemas.microsoft.com/office/powerpoint/2010/main" val="38029852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7" name="文本框 6"/>
          <p:cNvSpPr txBox="1"/>
          <p:nvPr/>
        </p:nvSpPr>
        <p:spPr>
          <a:xfrm>
            <a:off x="932688" y="2751276"/>
            <a:ext cx="7543800"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Problem-oriented: they use a language and syntax appropriate to the type of problem being solved.</a:t>
            </a:r>
          </a:p>
        </p:txBody>
      </p:sp>
      <p:sp>
        <p:nvSpPr>
          <p:cNvPr id="3" name="文本框 2"/>
          <p:cNvSpPr txBox="1"/>
          <p:nvPr/>
        </p:nvSpPr>
        <p:spPr>
          <a:xfrm>
            <a:off x="246888" y="3665676"/>
            <a:ext cx="6741204" cy="1323439"/>
          </a:xfrm>
          <a:prstGeom prst="rect">
            <a:avLst/>
          </a:prstGeom>
          <a:noFill/>
        </p:spPr>
        <p:txBody>
          <a:bodyPr wrap="none" rtlCol="0">
            <a:spAutoFit/>
          </a:bodyPr>
          <a:lstStyle/>
          <a:p>
            <a:r>
              <a:rPr lang="en-US" dirty="0" smtClean="0"/>
              <a:t>FORTRAN (</a:t>
            </a:r>
            <a:r>
              <a:rPr lang="en-US" dirty="0" err="1" smtClean="0"/>
              <a:t>FORmula</a:t>
            </a:r>
            <a:r>
              <a:rPr lang="en-US" dirty="0" smtClean="0"/>
              <a:t> Translation)</a:t>
            </a:r>
          </a:p>
          <a:p>
            <a:r>
              <a:rPr lang="en-US" dirty="0" smtClean="0"/>
              <a:t>ALGOL(</a:t>
            </a:r>
            <a:r>
              <a:rPr lang="en-US" dirty="0" err="1" smtClean="0"/>
              <a:t>ALGOrithmic</a:t>
            </a:r>
            <a:r>
              <a:rPr lang="en-US" dirty="0" smtClean="0"/>
              <a:t> Language)</a:t>
            </a:r>
          </a:p>
          <a:p>
            <a:r>
              <a:rPr lang="en-US" dirty="0" smtClean="0"/>
              <a:t>BASIC (Beginners All purpose Symbolic Instruction Code)</a:t>
            </a:r>
            <a:endParaRPr lang="en-GB" dirty="0"/>
          </a:p>
        </p:txBody>
      </p:sp>
      <p:sp>
        <p:nvSpPr>
          <p:cNvPr id="4" name="右大括号 3"/>
          <p:cNvSpPr/>
          <p:nvPr/>
        </p:nvSpPr>
        <p:spPr bwMode="auto">
          <a:xfrm>
            <a:off x="4273296" y="3766620"/>
            <a:ext cx="266700" cy="692646"/>
          </a:xfrm>
          <a:prstGeom prst="righ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 name="文本框 7"/>
          <p:cNvSpPr txBox="1"/>
          <p:nvPr/>
        </p:nvSpPr>
        <p:spPr>
          <a:xfrm>
            <a:off x="4569390" y="3951669"/>
            <a:ext cx="4248279" cy="400110"/>
          </a:xfrm>
          <a:prstGeom prst="rect">
            <a:avLst/>
          </a:prstGeom>
          <a:noFill/>
        </p:spPr>
        <p:txBody>
          <a:bodyPr wrap="none" rtlCol="0">
            <a:spAutoFit/>
          </a:bodyPr>
          <a:lstStyle/>
          <a:p>
            <a:r>
              <a:rPr lang="en-US" dirty="0" smtClean="0"/>
              <a:t>Scientific and engineering problems</a:t>
            </a:r>
            <a:endParaRPr lang="en-GB" dirty="0"/>
          </a:p>
        </p:txBody>
      </p:sp>
      <p:sp>
        <p:nvSpPr>
          <p:cNvPr id="10" name="文本框 9"/>
          <p:cNvSpPr txBox="1"/>
          <p:nvPr/>
        </p:nvSpPr>
        <p:spPr>
          <a:xfrm>
            <a:off x="7485888" y="4589005"/>
            <a:ext cx="1212640" cy="400110"/>
          </a:xfrm>
          <a:prstGeom prst="rect">
            <a:avLst/>
          </a:prstGeom>
          <a:noFill/>
        </p:spPr>
        <p:txBody>
          <a:bodyPr wrap="none" rtlCol="0">
            <a:spAutoFit/>
          </a:bodyPr>
          <a:lstStyle/>
          <a:p>
            <a:r>
              <a:rPr lang="en-US" dirty="0" smtClean="0"/>
              <a:t>Teaching</a:t>
            </a:r>
            <a:endParaRPr lang="en-GB" dirty="0"/>
          </a:p>
        </p:txBody>
      </p:sp>
      <p:cxnSp>
        <p:nvCxnSpPr>
          <p:cNvPr id="11" name="直接箭头连接符 10"/>
          <p:cNvCxnSpPr/>
          <p:nvPr/>
        </p:nvCxnSpPr>
        <p:spPr bwMode="auto">
          <a:xfrm>
            <a:off x="6876288" y="4789060"/>
            <a:ext cx="497796" cy="0"/>
          </a:xfrm>
          <a:prstGeom prst="straightConnector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文本框 11"/>
          <p:cNvSpPr txBox="1"/>
          <p:nvPr/>
        </p:nvSpPr>
        <p:spPr>
          <a:xfrm>
            <a:off x="246888" y="5247826"/>
            <a:ext cx="2049151" cy="400110"/>
          </a:xfrm>
          <a:prstGeom prst="rect">
            <a:avLst/>
          </a:prstGeom>
          <a:noFill/>
        </p:spPr>
        <p:txBody>
          <a:bodyPr wrap="none" rtlCol="0">
            <a:spAutoFit/>
          </a:bodyPr>
          <a:lstStyle/>
          <a:p>
            <a:r>
              <a:rPr lang="en-US" dirty="0" smtClean="0"/>
              <a:t>Visual </a:t>
            </a:r>
            <a:r>
              <a:rPr lang="en-US" dirty="0" err="1" smtClean="0"/>
              <a:t>Basic.Net</a:t>
            </a:r>
            <a:endParaRPr lang="en-GB" dirty="0"/>
          </a:p>
        </p:txBody>
      </p:sp>
      <p:sp>
        <p:nvSpPr>
          <p:cNvPr id="14" name="文本框 13"/>
          <p:cNvSpPr txBox="1"/>
          <p:nvPr/>
        </p:nvSpPr>
        <p:spPr>
          <a:xfrm>
            <a:off x="2685288" y="5127088"/>
            <a:ext cx="6724348" cy="707886"/>
          </a:xfrm>
          <a:prstGeom prst="rect">
            <a:avLst/>
          </a:prstGeom>
          <a:noFill/>
        </p:spPr>
        <p:txBody>
          <a:bodyPr wrap="square" rtlCol="0">
            <a:spAutoFit/>
          </a:bodyPr>
          <a:lstStyle/>
          <a:p>
            <a:r>
              <a:rPr lang="en-US" dirty="0" smtClean="0"/>
              <a:t>Sit inside the Microsoft </a:t>
            </a:r>
            <a:r>
              <a:rPr lang="en-US" dirty="0" err="1" smtClean="0"/>
              <a:t>.Net</a:t>
            </a:r>
            <a:r>
              <a:rPr lang="en-US" dirty="0" smtClean="0"/>
              <a:t> Framework and allow for development of Windows-based applications</a:t>
            </a:r>
            <a:endParaRPr lang="en-GB" dirty="0"/>
          </a:p>
        </p:txBody>
      </p:sp>
      <p:cxnSp>
        <p:nvCxnSpPr>
          <p:cNvPr id="15" name="直接箭头连接符 14"/>
          <p:cNvCxnSpPr>
            <a:endCxn id="14" idx="1"/>
          </p:cNvCxnSpPr>
          <p:nvPr/>
        </p:nvCxnSpPr>
        <p:spPr bwMode="auto">
          <a:xfrm>
            <a:off x="2296039" y="5481031"/>
            <a:ext cx="389249" cy="0"/>
          </a:xfrm>
          <a:prstGeom prst="straightConnector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圆角矩形 19"/>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1" name="圆角矩形 20"/>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Tree>
    <p:extLst>
      <p:ext uri="{BB962C8B-B14F-4D97-AF65-F5344CB8AC3E}">
        <p14:creationId xmlns:p14="http://schemas.microsoft.com/office/powerpoint/2010/main" val="34161264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20" name="圆角矩形 19"/>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1" name="圆角矩形 20"/>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8" name="圆角矩形 7"/>
          <p:cNvSpPr/>
          <p:nvPr/>
        </p:nvSpPr>
        <p:spPr bwMode="auto">
          <a:xfrm>
            <a:off x="0" y="3055708"/>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3" name="下箭头 2"/>
          <p:cNvSpPr/>
          <p:nvPr/>
        </p:nvSpPr>
        <p:spPr bwMode="auto">
          <a:xfrm>
            <a:off x="1062990" y="2379052"/>
            <a:ext cx="769620" cy="640080"/>
          </a:xfrm>
          <a:prstGeom prst="down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 name="矩形 4"/>
          <p:cNvSpPr/>
          <p:nvPr/>
        </p:nvSpPr>
        <p:spPr>
          <a:xfrm>
            <a:off x="85267" y="4464784"/>
            <a:ext cx="5948363" cy="163121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spcBef>
                <a:spcPts val="0"/>
              </a:spcBef>
            </a:pPr>
            <a:r>
              <a:rPr lang="en-US" dirty="0" smtClean="0"/>
              <a:t>Problem with POP: </a:t>
            </a:r>
          </a:p>
          <a:p>
            <a:pPr marL="342900" indent="-342900">
              <a:spcBef>
                <a:spcPts val="0"/>
              </a:spcBef>
              <a:buFont typeface="Arial" panose="020B0604020202020204" pitchFamily="34" charset="0"/>
              <a:buChar char="•"/>
            </a:pPr>
            <a:r>
              <a:rPr lang="en-GB" dirty="0" smtClean="0"/>
              <a:t>Handling of data: Many functions can modify a given block of data</a:t>
            </a:r>
          </a:p>
          <a:p>
            <a:pPr marL="342900" indent="-342900">
              <a:spcBef>
                <a:spcPts val="0"/>
              </a:spcBef>
              <a:buFont typeface="Arial" panose="020B0604020202020204" pitchFamily="34" charset="0"/>
              <a:buChar char="•"/>
            </a:pPr>
            <a:r>
              <a:rPr lang="en-GB" dirty="0"/>
              <a:t>notable drawbacks in creating reusable software components:</a:t>
            </a:r>
            <a:endParaRPr lang="en-US" dirty="0"/>
          </a:p>
        </p:txBody>
      </p:sp>
      <p:sp>
        <p:nvSpPr>
          <p:cNvPr id="6" name="矩形 5"/>
          <p:cNvSpPr/>
          <p:nvPr/>
        </p:nvSpPr>
        <p:spPr>
          <a:xfrm>
            <a:off x="1072134" y="6058137"/>
            <a:ext cx="4343400" cy="707886"/>
          </a:xfrm>
          <a:prstGeom prst="rect">
            <a:avLst/>
          </a:prstGeom>
        </p:spPr>
        <p:txBody>
          <a:bodyPr wrap="square">
            <a:spAutoFit/>
          </a:bodyPr>
          <a:lstStyle/>
          <a:p>
            <a:r>
              <a:rPr lang="en-GB" i="1" dirty="0">
                <a:solidFill>
                  <a:srgbClr val="000000"/>
                </a:solidFill>
                <a:latin typeface="Segoe UI" panose="020B0502040204020203" pitchFamily="34" charset="0"/>
              </a:rPr>
              <a:t>separate</a:t>
            </a:r>
            <a:r>
              <a:rPr lang="en-GB" dirty="0">
                <a:solidFill>
                  <a:srgbClr val="000000"/>
                </a:solidFill>
                <a:latin typeface="Segoe UI" panose="020B0502040204020203" pitchFamily="34" charset="0"/>
              </a:rPr>
              <a:t> the data structures and </a:t>
            </a:r>
            <a:r>
              <a:rPr lang="en-GB" dirty="0" smtClean="0">
                <a:solidFill>
                  <a:srgbClr val="000000"/>
                </a:solidFill>
                <a:latin typeface="Segoe UI" panose="020B0502040204020203" pitchFamily="34" charset="0"/>
              </a:rPr>
              <a:t>algorithms/function</a:t>
            </a:r>
            <a:endParaRPr lang="en-GB" dirty="0"/>
          </a:p>
        </p:txBody>
      </p:sp>
      <p:pic>
        <p:nvPicPr>
          <p:cNvPr id="20482" name="Picture 2" descr="http://www.circuitstoday.com/wp-content/uploads/2012/09/global_data_in_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685" y="2286000"/>
            <a:ext cx="4504182" cy="25352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evinw.com/oop/img/functiondat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3655" y="4983330"/>
            <a:ext cx="275272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0705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20" name="圆角矩形 19"/>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1" name="圆角矩形 20"/>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8" name="圆角矩形 7"/>
          <p:cNvSpPr/>
          <p:nvPr/>
        </p:nvSpPr>
        <p:spPr bwMode="auto">
          <a:xfrm>
            <a:off x="0" y="3055708"/>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3" name="下箭头 2"/>
          <p:cNvSpPr/>
          <p:nvPr/>
        </p:nvSpPr>
        <p:spPr bwMode="auto">
          <a:xfrm>
            <a:off x="1062990" y="2379052"/>
            <a:ext cx="769620" cy="640080"/>
          </a:xfrm>
          <a:prstGeom prst="down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pic>
        <p:nvPicPr>
          <p:cNvPr id="17410" name="Picture 2" descr="OOP_CFun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2563" y="2514600"/>
            <a:ext cx="3105150" cy="319087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85267" y="4388584"/>
            <a:ext cx="5948363" cy="163121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spcBef>
                <a:spcPts val="0"/>
              </a:spcBef>
            </a:pPr>
            <a:r>
              <a:rPr lang="en-US" dirty="0" smtClean="0"/>
              <a:t>Problem with POP: </a:t>
            </a:r>
          </a:p>
          <a:p>
            <a:pPr marL="342900" indent="-342900">
              <a:spcBef>
                <a:spcPts val="0"/>
              </a:spcBef>
              <a:buFont typeface="Arial" panose="020B0604020202020204" pitchFamily="34" charset="0"/>
              <a:buChar char="•"/>
            </a:pPr>
            <a:r>
              <a:rPr lang="en-GB" dirty="0" smtClean="0"/>
              <a:t>Handling of data: Many functions can modify a given block of data</a:t>
            </a:r>
          </a:p>
          <a:p>
            <a:pPr marL="342900" indent="-342900">
              <a:spcBef>
                <a:spcPts val="0"/>
              </a:spcBef>
              <a:buFont typeface="Arial" panose="020B0604020202020204" pitchFamily="34" charset="0"/>
              <a:buChar char="•"/>
            </a:pPr>
            <a:r>
              <a:rPr lang="en-GB" dirty="0"/>
              <a:t>notable drawbacks in creating reusable software components:</a:t>
            </a:r>
            <a:endParaRPr lang="en-US" dirty="0"/>
          </a:p>
        </p:txBody>
      </p:sp>
      <p:sp>
        <p:nvSpPr>
          <p:cNvPr id="6" name="矩形 5"/>
          <p:cNvSpPr/>
          <p:nvPr/>
        </p:nvSpPr>
        <p:spPr>
          <a:xfrm>
            <a:off x="1499349" y="6126293"/>
            <a:ext cx="6096000" cy="400110"/>
          </a:xfrm>
          <a:prstGeom prst="rect">
            <a:avLst/>
          </a:prstGeom>
        </p:spPr>
        <p:txBody>
          <a:bodyPr wrap="square">
            <a:spAutoFit/>
          </a:bodyPr>
          <a:lstStyle/>
          <a:p>
            <a:r>
              <a:rPr lang="en-GB" i="1" dirty="0">
                <a:solidFill>
                  <a:srgbClr val="000000"/>
                </a:solidFill>
                <a:latin typeface="Segoe UI" panose="020B0502040204020203" pitchFamily="34" charset="0"/>
              </a:rPr>
              <a:t>separate</a:t>
            </a:r>
            <a:r>
              <a:rPr lang="en-GB" dirty="0">
                <a:solidFill>
                  <a:srgbClr val="000000"/>
                </a:solidFill>
                <a:latin typeface="Segoe UI" panose="020B0502040204020203" pitchFamily="34" charset="0"/>
              </a:rPr>
              <a:t> the data structures and </a:t>
            </a:r>
            <a:r>
              <a:rPr lang="en-GB" dirty="0" smtClean="0">
                <a:solidFill>
                  <a:srgbClr val="000000"/>
                </a:solidFill>
                <a:latin typeface="Segoe UI" panose="020B0502040204020203" pitchFamily="34" charset="0"/>
              </a:rPr>
              <a:t>algorithms/function</a:t>
            </a:r>
            <a:endParaRPr lang="en-GB" dirty="0"/>
          </a:p>
        </p:txBody>
      </p:sp>
      <p:pic>
        <p:nvPicPr>
          <p:cNvPr id="15" name="Picture 2" descr="Difference between procedure oriented and object oriented programm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8020" y="2438081"/>
            <a:ext cx="3146928" cy="189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30465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20" name="圆角矩形 19"/>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1" name="圆角矩形 20"/>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8" name="圆角矩形 7"/>
          <p:cNvSpPr/>
          <p:nvPr/>
        </p:nvSpPr>
        <p:spPr bwMode="auto">
          <a:xfrm>
            <a:off x="0" y="3055708"/>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3" name="下箭头 2"/>
          <p:cNvSpPr/>
          <p:nvPr/>
        </p:nvSpPr>
        <p:spPr bwMode="auto">
          <a:xfrm>
            <a:off x="1062990" y="2379052"/>
            <a:ext cx="769620" cy="640080"/>
          </a:xfrm>
          <a:prstGeom prst="down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pic>
        <p:nvPicPr>
          <p:cNvPr id="11" name="Picture 2" descr="http://tse2.mm.bing.net/th?id=OIP.Ma12e1258642c149e59302d359800b58co0&amp;w=300&amp;h=300&amp;p=0&amp;pid=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8380" y="2895600"/>
            <a:ext cx="55880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075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0" y="1486306"/>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17" name="圆角矩形 16"/>
          <p:cNvSpPr/>
          <p:nvPr/>
        </p:nvSpPr>
        <p:spPr bwMode="auto">
          <a:xfrm>
            <a:off x="2971800" y="1417320"/>
            <a:ext cx="61669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9" name="矩形 8"/>
          <p:cNvSpPr/>
          <p:nvPr/>
        </p:nvSpPr>
        <p:spPr>
          <a:xfrm>
            <a:off x="3505200" y="5791200"/>
            <a:ext cx="4572000" cy="707886"/>
          </a:xfrm>
          <a:prstGeom prst="rect">
            <a:avLst/>
          </a:prstGeom>
        </p:spPr>
        <p:txBody>
          <a:bodyPr>
            <a:spAutoFit/>
          </a:bodyPr>
          <a:lstStyle/>
          <a:p>
            <a:r>
              <a:rPr lang="en-GB" dirty="0">
                <a:hlinkClick r:id="rId3"/>
              </a:rPr>
              <a:t>https://www3.ntu.edu.sg/home/ehchua/programming/cpp/cp3_OOP.html</a:t>
            </a:r>
            <a:endParaRPr lang="en-GB" dirty="0"/>
          </a:p>
        </p:txBody>
      </p:sp>
      <p:sp>
        <p:nvSpPr>
          <p:cNvPr id="13" name="矩形 12"/>
          <p:cNvSpPr/>
          <p:nvPr/>
        </p:nvSpPr>
        <p:spPr>
          <a:xfrm>
            <a:off x="692658" y="5945088"/>
            <a:ext cx="2589427" cy="400110"/>
          </a:xfrm>
          <a:prstGeom prst="rect">
            <a:avLst/>
          </a:prstGeom>
        </p:spPr>
        <p:txBody>
          <a:bodyPr wrap="none">
            <a:spAutoFit/>
          </a:bodyPr>
          <a:lstStyle/>
          <a:p>
            <a:r>
              <a:rPr lang="en-GB" dirty="0">
                <a:hlinkClick r:id="rId4"/>
              </a:rPr>
              <a:t>http://evinw.com/oop/</a:t>
            </a:r>
            <a:endParaRPr lang="en-GB" dirty="0"/>
          </a:p>
        </p:txBody>
      </p:sp>
      <p:pic>
        <p:nvPicPr>
          <p:cNvPr id="14340" name="Picture 4" descr="OOP_ThreeCompartm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390" y="2870799"/>
            <a:ext cx="2533650" cy="2152650"/>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OOP_ClassExample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2386584"/>
            <a:ext cx="4686300" cy="3848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63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0" y="1486306"/>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17" name="圆角矩形 16"/>
          <p:cNvSpPr/>
          <p:nvPr/>
        </p:nvSpPr>
        <p:spPr bwMode="auto">
          <a:xfrm>
            <a:off x="2971800" y="1417320"/>
            <a:ext cx="61669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13" name="矩形 12"/>
          <p:cNvSpPr/>
          <p:nvPr/>
        </p:nvSpPr>
        <p:spPr>
          <a:xfrm>
            <a:off x="692658" y="5945088"/>
            <a:ext cx="2589427" cy="400110"/>
          </a:xfrm>
          <a:prstGeom prst="rect">
            <a:avLst/>
          </a:prstGeom>
        </p:spPr>
        <p:txBody>
          <a:bodyPr wrap="none">
            <a:spAutoFit/>
          </a:bodyPr>
          <a:lstStyle/>
          <a:p>
            <a:r>
              <a:rPr lang="en-GB" dirty="0">
                <a:hlinkClick r:id="rId3"/>
              </a:rPr>
              <a:t>http://evinw.com/oop/</a:t>
            </a:r>
            <a:endParaRPr lang="en-GB" dirty="0"/>
          </a:p>
        </p:txBody>
      </p:sp>
      <p:pic>
        <p:nvPicPr>
          <p:cNvPr id="14342" name="Picture 6" descr="OOP_ClassExampl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386584"/>
            <a:ext cx="4686300" cy="3848101"/>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OOP_InstanceExample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79" y="4814887"/>
            <a:ext cx="4400550" cy="195262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tse1.mm.bing.net/th?&amp;id=OIP.Mac572e2617965ab738084745e7e07738o0&amp;w=300&amp;h=300&amp;c=0&amp;pid=1.9&amp;rs=0&amp;p=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400" y="2429573"/>
            <a:ext cx="2286000" cy="2296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0465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0" y="1486306"/>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17" name="圆角矩形 16"/>
          <p:cNvSpPr/>
          <p:nvPr/>
        </p:nvSpPr>
        <p:spPr bwMode="auto">
          <a:xfrm>
            <a:off x="2971800" y="1417320"/>
            <a:ext cx="61669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pic>
        <p:nvPicPr>
          <p:cNvPr id="22532" name="Picture 4" descr="OOP_Circ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19400"/>
            <a:ext cx="4095750" cy="3533776"/>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http://upload.wikimedia.org/wikipedia/commons/thumb/6/62/CPT-OOP-objects_and_classes.svg/226px-CPT-OOP-objects_and_classes.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667000"/>
            <a:ext cx="3707835" cy="2592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5048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19594" y="2523227"/>
            <a:ext cx="4710421" cy="4091534"/>
          </a:xfrm>
          <a:prstGeom prst="rect">
            <a:avLst/>
          </a:prstGeom>
        </p:spPr>
      </p:pic>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0" y="1486306"/>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17" name="圆角矩形 16"/>
          <p:cNvSpPr/>
          <p:nvPr/>
        </p:nvSpPr>
        <p:spPr bwMode="auto">
          <a:xfrm>
            <a:off x="2971800" y="1417320"/>
            <a:ext cx="61669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pic>
        <p:nvPicPr>
          <p:cNvPr id="22530" name="Picture 2" descr="difference between OOP and Procedure oriented programming"/>
          <p:cNvPicPr>
            <a:picLocks noChangeAspect="1" noChangeArrowheads="1"/>
          </p:cNvPicPr>
          <p:nvPr/>
        </p:nvPicPr>
        <p:blipFill rotWithShape="1">
          <a:blip r:embed="rId4">
            <a:extLst>
              <a:ext uri="{28A0092B-C50C-407E-A947-70E740481C1C}">
                <a14:useLocalDpi xmlns:a14="http://schemas.microsoft.com/office/drawing/2010/main" val="0"/>
              </a:ext>
            </a:extLst>
          </a:blip>
          <a:srcRect r="13877"/>
          <a:stretch/>
        </p:blipFill>
        <p:spPr bwMode="auto">
          <a:xfrm>
            <a:off x="4769639" y="2819400"/>
            <a:ext cx="4241125" cy="3499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99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01335" y="2535927"/>
            <a:ext cx="4710421" cy="4091534"/>
          </a:xfrm>
          <a:prstGeom prst="rect">
            <a:avLst/>
          </a:prstGeom>
        </p:spPr>
      </p:pic>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0" y="1486306"/>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17" name="圆角矩形 16"/>
          <p:cNvSpPr/>
          <p:nvPr/>
        </p:nvSpPr>
        <p:spPr bwMode="auto">
          <a:xfrm>
            <a:off x="2971800" y="1417320"/>
            <a:ext cx="61669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sp>
        <p:nvSpPr>
          <p:cNvPr id="4" name="文本框 3"/>
          <p:cNvSpPr txBox="1"/>
          <p:nvPr/>
        </p:nvSpPr>
        <p:spPr>
          <a:xfrm>
            <a:off x="4114800" y="2406457"/>
            <a:ext cx="4495800" cy="1015663"/>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dirty="0" smtClean="0"/>
              <a:t>Object: data and methods of manipulating the data are designed and coded as a single unit</a:t>
            </a:r>
            <a:endParaRPr lang="en-GB" dirty="0"/>
          </a:p>
        </p:txBody>
      </p:sp>
      <p:sp>
        <p:nvSpPr>
          <p:cNvPr id="10" name="文本框 9"/>
          <p:cNvSpPr txBox="1"/>
          <p:nvPr/>
        </p:nvSpPr>
        <p:spPr>
          <a:xfrm>
            <a:off x="5246965" y="3566031"/>
            <a:ext cx="3891815" cy="1015663"/>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dirty="0" smtClean="0"/>
              <a:t>Object’s Method: the only way that a user can access the data is via the </a:t>
            </a:r>
            <a:r>
              <a:rPr lang="en-US" dirty="0"/>
              <a:t>Object’s Method</a:t>
            </a:r>
            <a:endParaRPr lang="en-GB" dirty="0"/>
          </a:p>
        </p:txBody>
      </p:sp>
      <p:sp>
        <p:nvSpPr>
          <p:cNvPr id="6" name="文本框 5"/>
          <p:cNvSpPr txBox="1"/>
          <p:nvPr/>
        </p:nvSpPr>
        <p:spPr>
          <a:xfrm>
            <a:off x="6403192" y="5041900"/>
            <a:ext cx="2182008" cy="132343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marL="342900" indent="-342900">
              <a:buFont typeface="Arial" panose="020B0604020202020204" pitchFamily="34" charset="0"/>
              <a:buChar char="•"/>
            </a:pPr>
            <a:r>
              <a:rPr lang="en-US" dirty="0" smtClean="0"/>
              <a:t>Code security</a:t>
            </a:r>
          </a:p>
          <a:p>
            <a:pPr marL="342900" indent="-342900">
              <a:buFont typeface="Arial" panose="020B0604020202020204" pitchFamily="34" charset="0"/>
              <a:buChar char="•"/>
            </a:pPr>
            <a:r>
              <a:rPr lang="en-US" dirty="0" smtClean="0"/>
              <a:t>Hiding details</a:t>
            </a:r>
          </a:p>
          <a:p>
            <a:pPr marL="342900" indent="-342900">
              <a:buFont typeface="Arial" panose="020B0604020202020204" pitchFamily="34" charset="0"/>
              <a:buChar char="•"/>
            </a:pPr>
            <a:r>
              <a:rPr lang="en-GB" dirty="0" smtClean="0"/>
              <a:t>easy to modify</a:t>
            </a:r>
            <a:endParaRPr lang="en-US" dirty="0" smtClean="0"/>
          </a:p>
        </p:txBody>
      </p:sp>
    </p:spTree>
    <p:extLst>
      <p:ext uri="{BB962C8B-B14F-4D97-AF65-F5344CB8AC3E}">
        <p14:creationId xmlns:p14="http://schemas.microsoft.com/office/powerpoint/2010/main" val="27072072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188117" cy="1096962"/>
          </a:xfrm>
        </p:spPr>
        <p:txBody>
          <a:bodyPr/>
          <a:lstStyle/>
          <a:p>
            <a:r>
              <a:rPr lang="en-US" altLang="zh-CN" sz="4000" dirty="0"/>
              <a:t>OUTLINE</a:t>
            </a:r>
            <a:endParaRPr lang="zh-CN" altLang="en-US" sz="4000" dirty="0"/>
          </a:p>
        </p:txBody>
      </p:sp>
      <p:graphicFrame>
        <p:nvGraphicFramePr>
          <p:cNvPr id="4" name="图示 3"/>
          <p:cNvGraphicFramePr/>
          <p:nvPr>
            <p:extLst>
              <p:ext uri="{D42A27DB-BD31-4B8C-83A1-F6EECF244321}">
                <p14:modId xmlns:p14="http://schemas.microsoft.com/office/powerpoint/2010/main" val="2745104687"/>
              </p:ext>
            </p:extLst>
          </p:nvPr>
        </p:nvGraphicFramePr>
        <p:xfrm>
          <a:off x="304800" y="1549400"/>
          <a:ext cx="84582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01759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30480" y="2571386"/>
            <a:ext cx="4710421" cy="4091534"/>
          </a:xfrm>
          <a:prstGeom prst="rect">
            <a:avLst/>
          </a:prstGeom>
        </p:spPr>
      </p:pic>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0" y="1486306"/>
            <a:ext cx="3189732"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Object-oriented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17" name="圆角矩形 16"/>
          <p:cNvSpPr/>
          <p:nvPr/>
        </p:nvSpPr>
        <p:spPr bwMode="auto">
          <a:xfrm>
            <a:off x="2971800" y="1417320"/>
            <a:ext cx="61669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pic>
        <p:nvPicPr>
          <p:cNvPr id="29698" name="Picture 2" descr="Object Oriented Programming ( OOP ) concepts interview questions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443" y="2589674"/>
            <a:ext cx="4474445" cy="2744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8538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447800" y="274638"/>
            <a:ext cx="7538580" cy="1096962"/>
          </a:xfrm>
        </p:spPr>
        <p:txBody>
          <a:bodyPr/>
          <a:lstStyle/>
          <a:p>
            <a:pPr lvl="0"/>
            <a:r>
              <a:rPr lang="en-US" sz="4000" dirty="0"/>
              <a:t>Types of high-level language</a:t>
            </a:r>
            <a:endParaRPr lang="en-GB" sz="4000" dirty="0"/>
          </a:p>
        </p:txBody>
      </p:sp>
      <p:sp>
        <p:nvSpPr>
          <p:cNvPr id="4" name="圆角矩形 3"/>
          <p:cNvSpPr/>
          <p:nvPr/>
        </p:nvSpPr>
        <p:spPr bwMode="auto">
          <a:xfrm>
            <a:off x="1" y="1486306"/>
            <a:ext cx="1219200"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OOP</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 name="文本框 1"/>
          <p:cNvSpPr txBox="1"/>
          <p:nvPr/>
        </p:nvSpPr>
        <p:spPr>
          <a:xfrm>
            <a:off x="1216153" y="1689704"/>
            <a:ext cx="5105400"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spcBef>
                <a:spcPts val="0"/>
              </a:spcBef>
              <a:buFont typeface="Arial" panose="020B0604020202020204" pitchFamily="34" charset="0"/>
              <a:buChar char="•"/>
            </a:pPr>
            <a:r>
              <a:rPr lang="en-US" dirty="0" smtClean="0"/>
              <a:t>Object-oriented programming languages</a:t>
            </a:r>
            <a:endParaRPr lang="en-GB" dirty="0"/>
          </a:p>
        </p:txBody>
      </p:sp>
      <p:pic>
        <p:nvPicPr>
          <p:cNvPr id="31746" name="Picture 2" descr="http://medialab.di.unipi.it/web/IUM/Programmazione/OO/images/manycar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0664" y="4595760"/>
            <a:ext cx="4090683" cy="2120801"/>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OOP_SoccerGa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71452"/>
            <a:ext cx="4414380" cy="232430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430056" y="2361528"/>
            <a:ext cx="4013072" cy="70788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smtClean="0"/>
              <a:t>The real world consists of objects, not program</a:t>
            </a:r>
            <a:endParaRPr lang="en-GB" dirty="0"/>
          </a:p>
        </p:txBody>
      </p:sp>
      <p:pic>
        <p:nvPicPr>
          <p:cNvPr id="13" name="Picture 4" descr="OOP_Circ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566589"/>
            <a:ext cx="3814842" cy="3291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9279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447800" y="274638"/>
            <a:ext cx="7538580" cy="1096962"/>
          </a:xfrm>
        </p:spPr>
        <p:txBody>
          <a:bodyPr/>
          <a:lstStyle/>
          <a:p>
            <a:pPr lvl="0"/>
            <a:r>
              <a:rPr lang="en-US" sz="4000" dirty="0"/>
              <a:t>Types of high-level language</a:t>
            </a:r>
            <a:endParaRPr lang="en-GB" sz="4000" dirty="0"/>
          </a:p>
        </p:txBody>
      </p:sp>
      <p:sp>
        <p:nvSpPr>
          <p:cNvPr id="4" name="圆角矩形 3"/>
          <p:cNvSpPr/>
          <p:nvPr/>
        </p:nvSpPr>
        <p:spPr bwMode="auto">
          <a:xfrm>
            <a:off x="1" y="1486306"/>
            <a:ext cx="1219200" cy="806907"/>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OOP</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 name="文本框 1"/>
          <p:cNvSpPr txBox="1"/>
          <p:nvPr/>
        </p:nvSpPr>
        <p:spPr>
          <a:xfrm>
            <a:off x="1216153" y="1689704"/>
            <a:ext cx="5105400"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spcBef>
                <a:spcPts val="0"/>
              </a:spcBef>
              <a:buFont typeface="Arial" panose="020B0604020202020204" pitchFamily="34" charset="0"/>
              <a:buChar char="•"/>
            </a:pPr>
            <a:r>
              <a:rPr lang="en-US" dirty="0" smtClean="0"/>
              <a:t>Object-oriented programming languages</a:t>
            </a:r>
            <a:endParaRPr lang="en-GB" dirty="0"/>
          </a:p>
        </p:txBody>
      </p:sp>
      <p:sp>
        <p:nvSpPr>
          <p:cNvPr id="6" name="文本框 5"/>
          <p:cNvSpPr txBox="1"/>
          <p:nvPr/>
        </p:nvSpPr>
        <p:spPr>
          <a:xfrm>
            <a:off x="76200" y="2611317"/>
            <a:ext cx="4800600" cy="163121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smtClean="0"/>
              <a:t>Class: blueprint or definition of some type of object</a:t>
            </a:r>
          </a:p>
          <a:p>
            <a:r>
              <a:rPr lang="en-US" dirty="0" smtClean="0"/>
              <a:t>Object: an actual instance of the class</a:t>
            </a:r>
          </a:p>
          <a:p>
            <a:r>
              <a:rPr lang="en-US" dirty="0" smtClean="0"/>
              <a:t>Can use data structures like array.</a:t>
            </a:r>
            <a:endParaRPr lang="en-GB" dirty="0"/>
          </a:p>
        </p:txBody>
      </p:sp>
      <p:pic>
        <p:nvPicPr>
          <p:cNvPr id="13" name="Picture 4" descr="OOP_Circ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1538" y="2293212"/>
            <a:ext cx="3814842" cy="3291411"/>
          </a:xfrm>
          <a:prstGeom prst="rect">
            <a:avLst/>
          </a:prstGeom>
          <a:noFill/>
          <a:extLst>
            <a:ext uri="{909E8E84-426E-40DD-AFC4-6F175D3DCCD1}">
              <a14:hiddenFill xmlns:a14="http://schemas.microsoft.com/office/drawing/2010/main">
                <a:solidFill>
                  <a:srgbClr val="FFFFFF"/>
                </a:solidFill>
              </a14:hiddenFill>
            </a:ext>
          </a:extLst>
        </p:spPr>
      </p:pic>
      <p:sp>
        <p:nvSpPr>
          <p:cNvPr id="3" name="椭圆 2"/>
          <p:cNvSpPr/>
          <p:nvPr/>
        </p:nvSpPr>
        <p:spPr bwMode="auto">
          <a:xfrm>
            <a:off x="228600" y="4648200"/>
            <a:ext cx="1447800" cy="381000"/>
          </a:xfrm>
          <a:prstGeom prst="ellips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黑体" pitchFamily="2" charset="-122"/>
              </a:rPr>
              <a:t>Demo</a:t>
            </a: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sp>
        <p:nvSpPr>
          <p:cNvPr id="8" name="矩形 7"/>
          <p:cNvSpPr/>
          <p:nvPr/>
        </p:nvSpPr>
        <p:spPr>
          <a:xfrm>
            <a:off x="1295400" y="5080924"/>
            <a:ext cx="3246120" cy="707886"/>
          </a:xfrm>
          <a:prstGeom prst="rect">
            <a:avLst/>
          </a:prstGeom>
        </p:spPr>
        <p:txBody>
          <a:bodyPr wrap="square">
            <a:spAutoFit/>
          </a:bodyPr>
          <a:lstStyle/>
          <a:p>
            <a:r>
              <a:rPr lang="en-GB" dirty="0"/>
              <a:t>Python supports many different kinds of data:</a:t>
            </a:r>
          </a:p>
        </p:txBody>
      </p:sp>
    </p:spTree>
    <p:extLst>
      <p:ext uri="{BB962C8B-B14F-4D97-AF65-F5344CB8AC3E}">
        <p14:creationId xmlns:p14="http://schemas.microsoft.com/office/powerpoint/2010/main" val="38398061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sz="4000" dirty="0"/>
              <a:t>Object-oriented programming</a:t>
            </a:r>
            <a:endParaRPr lang="en-GB" sz="4000" dirty="0"/>
          </a:p>
        </p:txBody>
      </p:sp>
      <p:pic>
        <p:nvPicPr>
          <p:cNvPr id="10244" name="Picture 4" descr="Ob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620887"/>
            <a:ext cx="3200400" cy="244792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41700" y="1485900"/>
            <a:ext cx="2412199" cy="400110"/>
          </a:xfrm>
          <a:prstGeom prst="rect">
            <a:avLst/>
          </a:prstGeom>
        </p:spPr>
        <p:txBody>
          <a:bodyPr wrap="none">
            <a:spAutoFit/>
          </a:bodyPr>
          <a:lstStyle/>
          <a:p>
            <a:r>
              <a:rPr lang="en-GB" b="1" dirty="0">
                <a:solidFill>
                  <a:srgbClr val="333333"/>
                </a:solidFill>
                <a:latin typeface="Segoe UI" panose="020B0502040204020203" pitchFamily="34" charset="0"/>
              </a:rPr>
              <a:t>What is an Object?</a:t>
            </a:r>
            <a:endParaRPr lang="en-GB" dirty="0"/>
          </a:p>
        </p:txBody>
      </p:sp>
      <p:sp>
        <p:nvSpPr>
          <p:cNvPr id="9" name="矩形 8"/>
          <p:cNvSpPr/>
          <p:nvPr/>
        </p:nvSpPr>
        <p:spPr>
          <a:xfrm>
            <a:off x="1143000" y="4292700"/>
            <a:ext cx="6858000"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spcBef>
                <a:spcPts val="0"/>
              </a:spcBef>
              <a:buFont typeface="Arial" panose="020B0604020202020204" pitchFamily="34" charset="0"/>
              <a:buChar char="•"/>
            </a:pPr>
            <a:r>
              <a:rPr lang="en-GB" dirty="0"/>
              <a:t>Objects are Real-World Entities of OOP.</a:t>
            </a:r>
          </a:p>
          <a:p>
            <a:pPr marL="342900" indent="-342900">
              <a:spcBef>
                <a:spcPts val="0"/>
              </a:spcBef>
              <a:buFont typeface="Arial" panose="020B0604020202020204" pitchFamily="34" charset="0"/>
              <a:buChar char="•"/>
            </a:pPr>
            <a:r>
              <a:rPr lang="en-GB" dirty="0"/>
              <a:t>A group of features can represent an Object.</a:t>
            </a:r>
          </a:p>
          <a:p>
            <a:pPr marL="342900" indent="-342900">
              <a:spcBef>
                <a:spcPts val="0"/>
              </a:spcBef>
              <a:buFont typeface="Arial" panose="020B0604020202020204" pitchFamily="34" charset="0"/>
              <a:buChar char="•"/>
            </a:pPr>
            <a:r>
              <a:rPr lang="en-GB" dirty="0"/>
              <a:t>If anything is in Real World then that will be an Object.</a:t>
            </a:r>
          </a:p>
          <a:p>
            <a:pPr marL="342900" indent="-342900">
              <a:spcBef>
                <a:spcPts val="0"/>
              </a:spcBef>
              <a:buFont typeface="Arial" panose="020B0604020202020204" pitchFamily="34" charset="0"/>
              <a:buChar char="•"/>
            </a:pPr>
            <a:r>
              <a:rPr lang="en-GB" dirty="0"/>
              <a:t>An Object can be Visible, Ideological or analytical.</a:t>
            </a:r>
          </a:p>
          <a:p>
            <a:pPr marL="342900" indent="-342900">
              <a:spcBef>
                <a:spcPts val="0"/>
              </a:spcBef>
              <a:buFont typeface="Arial" panose="020B0604020202020204" pitchFamily="34" charset="0"/>
              <a:buChar char="•"/>
            </a:pPr>
            <a:r>
              <a:rPr lang="en-GB" dirty="0"/>
              <a:t>Variables are used to store an Objects Identity and State and Methods are used to show it's </a:t>
            </a:r>
            <a:r>
              <a:rPr lang="en-GB" dirty="0" err="1"/>
              <a:t>behavior</a:t>
            </a:r>
            <a:r>
              <a:rPr lang="en-GB" dirty="0"/>
              <a:t>.</a:t>
            </a:r>
          </a:p>
          <a:p>
            <a:pPr marL="342900" indent="-342900">
              <a:spcBef>
                <a:spcPts val="0"/>
              </a:spcBef>
              <a:buFont typeface="Arial" panose="020B0604020202020204" pitchFamily="34" charset="0"/>
              <a:buChar char="•"/>
            </a:pPr>
            <a:r>
              <a:rPr lang="en-GB" dirty="0"/>
              <a:t>Examples of an Object are Pen, People, Table etc.</a:t>
            </a:r>
          </a:p>
        </p:txBody>
      </p:sp>
    </p:spTree>
    <p:extLst>
      <p:ext uri="{BB962C8B-B14F-4D97-AF65-F5344CB8AC3E}">
        <p14:creationId xmlns:p14="http://schemas.microsoft.com/office/powerpoint/2010/main" val="693856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sz="4000" dirty="0"/>
              <a:t>Object-oriented programming</a:t>
            </a:r>
            <a:endParaRPr lang="en-GB" sz="4000" dirty="0"/>
          </a:p>
        </p:txBody>
      </p:sp>
      <p:sp>
        <p:nvSpPr>
          <p:cNvPr id="9" name="矩形 8"/>
          <p:cNvSpPr/>
          <p:nvPr/>
        </p:nvSpPr>
        <p:spPr>
          <a:xfrm>
            <a:off x="5410200" y="2026712"/>
            <a:ext cx="3441700" cy="378565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GB" dirty="0"/>
              <a:t>The features of OOP are:</a:t>
            </a:r>
          </a:p>
          <a:p>
            <a:pPr marL="342900" indent="-342900">
              <a:buFont typeface="Arial" panose="020B0604020202020204" pitchFamily="34" charset="0"/>
              <a:buChar char="•"/>
            </a:pPr>
            <a:r>
              <a:rPr lang="en-GB" b="1" dirty="0">
                <a:solidFill>
                  <a:srgbClr val="FF0000"/>
                </a:solidFill>
              </a:rPr>
              <a:t>Objects</a:t>
            </a:r>
          </a:p>
          <a:p>
            <a:pPr marL="342900" indent="-342900">
              <a:buFont typeface="Arial" panose="020B0604020202020204" pitchFamily="34" charset="0"/>
              <a:buChar char="•"/>
            </a:pPr>
            <a:r>
              <a:rPr lang="en-GB" b="1" dirty="0">
                <a:solidFill>
                  <a:srgbClr val="FF0000"/>
                </a:solidFill>
              </a:rPr>
              <a:t>Classes</a:t>
            </a:r>
          </a:p>
          <a:p>
            <a:pPr marL="342900" indent="-342900">
              <a:buFont typeface="Arial" panose="020B0604020202020204" pitchFamily="34" charset="0"/>
              <a:buChar char="•"/>
            </a:pPr>
            <a:r>
              <a:rPr lang="en-GB" b="1" dirty="0">
                <a:solidFill>
                  <a:srgbClr val="FF0000"/>
                </a:solidFill>
              </a:rPr>
              <a:t>Data Abstraction and Encapsulation</a:t>
            </a:r>
          </a:p>
          <a:p>
            <a:pPr marL="342900" indent="-342900">
              <a:buFont typeface="Arial" panose="020B0604020202020204" pitchFamily="34" charset="0"/>
              <a:buChar char="•"/>
            </a:pPr>
            <a:r>
              <a:rPr lang="en-GB" b="1" dirty="0">
                <a:solidFill>
                  <a:srgbClr val="FF0000"/>
                </a:solidFill>
              </a:rPr>
              <a:t>Inheritance</a:t>
            </a:r>
          </a:p>
          <a:p>
            <a:pPr marL="342900" indent="-342900">
              <a:buFont typeface="Arial" panose="020B0604020202020204" pitchFamily="34" charset="0"/>
              <a:buChar char="•"/>
            </a:pPr>
            <a:r>
              <a:rPr lang="en-GB" dirty="0"/>
              <a:t>Polymorphism</a:t>
            </a:r>
          </a:p>
          <a:p>
            <a:pPr marL="342900" indent="-342900">
              <a:buFont typeface="Arial" panose="020B0604020202020204" pitchFamily="34" charset="0"/>
              <a:buChar char="•"/>
            </a:pPr>
            <a:r>
              <a:rPr lang="en-GB" dirty="0"/>
              <a:t>Dynamic Binding</a:t>
            </a:r>
          </a:p>
          <a:p>
            <a:pPr>
              <a:spcBef>
                <a:spcPts val="0"/>
              </a:spcBef>
            </a:pPr>
            <a:endParaRPr lang="en-GB" dirty="0"/>
          </a:p>
        </p:txBody>
      </p:sp>
      <p:pic>
        <p:nvPicPr>
          <p:cNvPr id="7" name="Picture 2" descr="http://www.c-sharpcorner.com/UploadFile/d0a1c8/object-oriented-programming-in-C-Sharp-net/Images/Object-oriented-Programm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752600"/>
            <a:ext cx="4305300" cy="448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46653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sz="4000" dirty="0"/>
              <a:t>Object-oriented programming</a:t>
            </a:r>
            <a:endParaRPr lang="en-GB" sz="4000" dirty="0"/>
          </a:p>
        </p:txBody>
      </p:sp>
      <p:pic>
        <p:nvPicPr>
          <p:cNvPr id="20482" name="Picture 2" descr="http://evinw.com/oop/img/functiondat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4576" y="1447800"/>
            <a:ext cx="275272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http://evinw.com/oop/img/horse-eag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409700"/>
            <a:ext cx="3541906" cy="251460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674978" y="2876550"/>
            <a:ext cx="3757322" cy="101566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spcBef>
                <a:spcPts val="0"/>
              </a:spcBef>
            </a:pPr>
            <a:r>
              <a:rPr lang="en-US" dirty="0" smtClean="0"/>
              <a:t>Biggest problems with POP: </a:t>
            </a:r>
          </a:p>
          <a:p>
            <a:pPr algn="ctr">
              <a:spcBef>
                <a:spcPts val="0"/>
              </a:spcBef>
            </a:pPr>
            <a:r>
              <a:rPr lang="en-US" dirty="0" smtClean="0"/>
              <a:t>data security</a:t>
            </a:r>
          </a:p>
          <a:p>
            <a:pPr algn="ctr">
              <a:spcBef>
                <a:spcPts val="0"/>
              </a:spcBef>
            </a:pPr>
            <a:r>
              <a:rPr lang="en-US" dirty="0" smtClean="0"/>
              <a:t>Code reuse</a:t>
            </a:r>
            <a:endParaRPr lang="en-GB" dirty="0"/>
          </a:p>
        </p:txBody>
      </p:sp>
      <p:cxnSp>
        <p:nvCxnSpPr>
          <p:cNvPr id="6" name="直接连接符 5"/>
          <p:cNvCxnSpPr/>
          <p:nvPr/>
        </p:nvCxnSpPr>
        <p:spPr bwMode="auto">
          <a:xfrm>
            <a:off x="35000" y="3886200"/>
            <a:ext cx="8886005" cy="0"/>
          </a:xfrm>
          <a:prstGeom prst="line">
            <a:avLst/>
          </a:prstGeom>
          <a:solidFill>
            <a:schemeClr val="bg1"/>
          </a:solidFill>
          <a:ln w="38100" cap="flat" cmpd="sng" algn="ctr">
            <a:solidFill>
              <a:srgbClr val="000066"/>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7"/>
          <p:cNvSpPr/>
          <p:nvPr/>
        </p:nvSpPr>
        <p:spPr>
          <a:xfrm>
            <a:off x="545952" y="4659243"/>
            <a:ext cx="8598048" cy="1323439"/>
          </a:xfrm>
          <a:prstGeom prst="rect">
            <a:avLst/>
          </a:prstGeom>
        </p:spPr>
        <p:txBody>
          <a:bodyPr wrap="square">
            <a:spAutoFit/>
          </a:bodyPr>
          <a:lstStyle/>
          <a:p>
            <a:r>
              <a:rPr lang="en-GB" dirty="0">
                <a:solidFill>
                  <a:srgbClr val="000000"/>
                </a:solidFill>
                <a:latin typeface="Georgia" panose="02040502050405020303" pitchFamily="18" charset="0"/>
              </a:rPr>
              <a:t>The interpreter when ran has no clue that eagles can not gallop or that horses can not fly. If there is an illegal call it has to handle it at run time and that can lead to major problems. In this example we can see how all functions and properties are global and they belong to nothing.</a:t>
            </a:r>
            <a:endParaRPr lang="en-GB" dirty="0"/>
          </a:p>
        </p:txBody>
      </p:sp>
    </p:spTree>
    <p:extLst>
      <p:ext uri="{BB962C8B-B14F-4D97-AF65-F5344CB8AC3E}">
        <p14:creationId xmlns:p14="http://schemas.microsoft.com/office/powerpoint/2010/main" val="8476167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sz="4000" dirty="0"/>
              <a:t>Object-oriented programming</a:t>
            </a:r>
            <a:endParaRPr lang="en-GB" sz="4000" dirty="0"/>
          </a:p>
        </p:txBody>
      </p:sp>
      <p:pic>
        <p:nvPicPr>
          <p:cNvPr id="20486" name="Picture 6" descr="http://evinw.com/oop/img/horse-eagle-o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414696"/>
            <a:ext cx="4400550" cy="1943101"/>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http://evinw.com/oop/img/class.jpg"/>
          <p:cNvPicPr>
            <a:picLocks noChangeAspect="1" noChangeArrowheads="1"/>
          </p:cNvPicPr>
          <p:nvPr/>
        </p:nvPicPr>
        <p:blipFill rotWithShape="1">
          <a:blip r:embed="rId4">
            <a:extLst>
              <a:ext uri="{28A0092B-C50C-407E-A947-70E740481C1C}">
                <a14:useLocalDpi xmlns:a14="http://schemas.microsoft.com/office/drawing/2010/main" val="0"/>
              </a:ext>
            </a:extLst>
          </a:blip>
          <a:srcRect r="15100"/>
          <a:stretch/>
        </p:blipFill>
        <p:spPr bwMode="auto">
          <a:xfrm>
            <a:off x="4728752" y="3564907"/>
            <a:ext cx="4091398" cy="260773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bwMode="auto">
          <a:xfrm>
            <a:off x="152400" y="3379088"/>
            <a:ext cx="8886005" cy="0"/>
          </a:xfrm>
          <a:prstGeom prst="line">
            <a:avLst/>
          </a:prstGeom>
          <a:solidFill>
            <a:schemeClr val="bg1"/>
          </a:solidFill>
          <a:ln w="38100" cap="flat" cmpd="sng" algn="ctr">
            <a:solidFill>
              <a:srgbClr val="000066"/>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矩形 3"/>
          <p:cNvSpPr/>
          <p:nvPr/>
        </p:nvSpPr>
        <p:spPr>
          <a:xfrm>
            <a:off x="152400" y="1440096"/>
            <a:ext cx="4114800" cy="1938992"/>
          </a:xfrm>
          <a:prstGeom prst="rect">
            <a:avLst/>
          </a:prstGeom>
        </p:spPr>
        <p:txBody>
          <a:bodyPr wrap="square">
            <a:spAutoFit/>
          </a:bodyPr>
          <a:lstStyle/>
          <a:p>
            <a:r>
              <a:rPr lang="en-GB" dirty="0">
                <a:solidFill>
                  <a:srgbClr val="000000"/>
                </a:solidFill>
                <a:latin typeface="Georgia" panose="02040502050405020303" pitchFamily="18" charset="0"/>
              </a:rPr>
              <a:t>Now with this information the interpreter know that said methods and properties belong to a class. A class is defined as a state(properties i.e. </a:t>
            </a:r>
            <a:r>
              <a:rPr lang="en-GB" dirty="0" smtClean="0">
                <a:solidFill>
                  <a:srgbClr val="000000"/>
                </a:solidFill>
                <a:latin typeface="Georgia" panose="02040502050405020303" pitchFamily="18" charset="0"/>
              </a:rPr>
              <a:t>variables) </a:t>
            </a:r>
            <a:r>
              <a:rPr lang="en-GB" dirty="0">
                <a:solidFill>
                  <a:srgbClr val="000000"/>
                </a:solidFill>
                <a:latin typeface="Georgia" panose="02040502050405020303" pitchFamily="18" charset="0"/>
              </a:rPr>
              <a:t>and </a:t>
            </a:r>
            <a:r>
              <a:rPr lang="en-GB" dirty="0" smtClean="0">
                <a:solidFill>
                  <a:srgbClr val="000000"/>
                </a:solidFill>
                <a:latin typeface="Georgia" panose="02040502050405020303" pitchFamily="18" charset="0"/>
              </a:rPr>
              <a:t>behaviour(methods </a:t>
            </a:r>
            <a:r>
              <a:rPr lang="en-GB" dirty="0">
                <a:solidFill>
                  <a:srgbClr val="000000"/>
                </a:solidFill>
                <a:latin typeface="Georgia" panose="02040502050405020303" pitchFamily="18" charset="0"/>
              </a:rPr>
              <a:t>i.e. functions).</a:t>
            </a:r>
            <a:endParaRPr lang="en-GB" dirty="0"/>
          </a:p>
        </p:txBody>
      </p:sp>
      <p:sp>
        <p:nvSpPr>
          <p:cNvPr id="5" name="矩形 4"/>
          <p:cNvSpPr/>
          <p:nvPr/>
        </p:nvSpPr>
        <p:spPr>
          <a:xfrm>
            <a:off x="203200" y="3853112"/>
            <a:ext cx="4241800" cy="1015663"/>
          </a:xfrm>
          <a:prstGeom prst="rect">
            <a:avLst/>
          </a:prstGeom>
        </p:spPr>
        <p:txBody>
          <a:bodyPr wrap="square">
            <a:spAutoFit/>
          </a:bodyPr>
          <a:lstStyle/>
          <a:p>
            <a:r>
              <a:rPr lang="en-GB" dirty="0">
                <a:solidFill>
                  <a:srgbClr val="000000"/>
                </a:solidFill>
                <a:latin typeface="Georgia" panose="02040502050405020303" pitchFamily="18" charset="0"/>
              </a:rPr>
              <a:t>A class represents a set of objects that share common structure and a common </a:t>
            </a:r>
            <a:r>
              <a:rPr lang="en-GB" dirty="0" smtClean="0">
                <a:solidFill>
                  <a:srgbClr val="000000"/>
                </a:solidFill>
                <a:latin typeface="Georgia" panose="02040502050405020303" pitchFamily="18" charset="0"/>
              </a:rPr>
              <a:t>behaviour.</a:t>
            </a:r>
            <a:endParaRPr lang="en-GB" dirty="0"/>
          </a:p>
        </p:txBody>
      </p:sp>
      <p:sp>
        <p:nvSpPr>
          <p:cNvPr id="11" name="文本框 10"/>
          <p:cNvSpPr txBox="1"/>
          <p:nvPr/>
        </p:nvSpPr>
        <p:spPr>
          <a:xfrm>
            <a:off x="1120700" y="4868775"/>
            <a:ext cx="2444900"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Encapsulation</a:t>
            </a:r>
            <a:endParaRPr lang="en-GB" sz="2800" dirty="0"/>
          </a:p>
        </p:txBody>
      </p:sp>
      <p:sp>
        <p:nvSpPr>
          <p:cNvPr id="7" name="文本框 6"/>
          <p:cNvSpPr txBox="1"/>
          <p:nvPr/>
        </p:nvSpPr>
        <p:spPr>
          <a:xfrm>
            <a:off x="368300" y="5391995"/>
            <a:ext cx="3886200" cy="101566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smtClean="0"/>
              <a:t>Data encapsulation: data can only be accessed via the methods provided by the class</a:t>
            </a:r>
            <a:endParaRPr lang="en-GB" dirty="0"/>
          </a:p>
        </p:txBody>
      </p:sp>
    </p:spTree>
    <p:extLst>
      <p:ext uri="{BB962C8B-B14F-4D97-AF65-F5344CB8AC3E}">
        <p14:creationId xmlns:p14="http://schemas.microsoft.com/office/powerpoint/2010/main" val="5117688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sz="4000" dirty="0"/>
              <a:t>Object-oriented programming</a:t>
            </a:r>
            <a:endParaRPr lang="en-GB" sz="4000" dirty="0"/>
          </a:p>
        </p:txBody>
      </p:sp>
      <p:pic>
        <p:nvPicPr>
          <p:cNvPr id="8" name="Picture 2" descr="http://evinw.com/oop/img/proble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49400"/>
            <a:ext cx="472254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evinw.com/oop/img/solution_fenc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3510" y="1384300"/>
            <a:ext cx="4722539"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evinw.com/oop/img/solution-setter-gett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40" y="4241800"/>
            <a:ext cx="4627135" cy="2463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http://evinw.com/oop/img/solution-setter-getter_comparis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4200" y="4152900"/>
            <a:ext cx="4961052" cy="26416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721722" y="2179935"/>
            <a:ext cx="441146" cy="646331"/>
          </a:xfrm>
          <a:prstGeom prst="rect">
            <a:avLst/>
          </a:prstGeom>
          <a:noFill/>
        </p:spPr>
        <p:txBody>
          <a:bodyPr wrap="none" lIns="91440" tIns="45720" rIns="91440" bIns="45720">
            <a:spAutoFit/>
          </a:bodyPr>
          <a:lstStyle/>
          <a:p>
            <a:pPr algn="ctr"/>
            <a:r>
              <a:rPr lang="en-US" altLang="zh-CN" sz="3600" b="1" cap="none" spc="0" dirty="0" smtClean="0">
                <a:ln w="6600">
                  <a:solidFill>
                    <a:schemeClr val="accent2"/>
                  </a:solidFill>
                  <a:prstDash val="solid"/>
                </a:ln>
                <a:solidFill>
                  <a:srgbClr val="FFFFFF"/>
                </a:solidFill>
                <a:effectLst>
                  <a:outerShdw dist="38100" dir="2700000" algn="tl" rotWithShape="0">
                    <a:schemeClr val="accent2"/>
                  </a:outerShdw>
                </a:effectLst>
              </a:rPr>
              <a:t>a</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5" name="矩形 14"/>
          <p:cNvSpPr/>
          <p:nvPr/>
        </p:nvSpPr>
        <p:spPr>
          <a:xfrm>
            <a:off x="7810751" y="2179935"/>
            <a:ext cx="466794" cy="646331"/>
          </a:xfrm>
          <a:prstGeom prst="rect">
            <a:avLst/>
          </a:prstGeom>
          <a:noFill/>
        </p:spPr>
        <p:txBody>
          <a:bodyPr wrap="none" lIns="91440" tIns="45720" rIns="91440" bIns="45720">
            <a:spAutoFit/>
          </a:bodyPr>
          <a:lstStyle/>
          <a:p>
            <a:pPr algn="ctr"/>
            <a:r>
              <a:rPr lang="en-US" altLang="zh-CN" sz="3600" b="1" cap="none" spc="0" dirty="0" smtClean="0">
                <a:ln w="6600">
                  <a:solidFill>
                    <a:schemeClr val="accent2"/>
                  </a:solidFill>
                  <a:prstDash val="solid"/>
                </a:ln>
                <a:solidFill>
                  <a:srgbClr val="FFFFFF"/>
                </a:solidFill>
                <a:effectLst>
                  <a:outerShdw dist="38100" dir="2700000" algn="tl" rotWithShape="0">
                    <a:schemeClr val="accent2"/>
                  </a:outerShdw>
                </a:effectLst>
              </a:rPr>
              <a:t>b</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6" name="矩形 15"/>
          <p:cNvSpPr/>
          <p:nvPr/>
        </p:nvSpPr>
        <p:spPr>
          <a:xfrm>
            <a:off x="2971800" y="6103719"/>
            <a:ext cx="441146" cy="646331"/>
          </a:xfrm>
          <a:prstGeom prst="rect">
            <a:avLst/>
          </a:prstGeom>
          <a:noFill/>
        </p:spPr>
        <p:txBody>
          <a:bodyPr wrap="none" lIns="91440" tIns="45720" rIns="91440" bIns="45720">
            <a:spAutoFit/>
          </a:bodyPr>
          <a:lstStyle/>
          <a:p>
            <a:pPr algn="ctr"/>
            <a:r>
              <a:rPr lang="en-US" altLang="zh-CN" sz="3600" b="1" cap="none" spc="0" dirty="0" smtClean="0">
                <a:ln w="6600">
                  <a:solidFill>
                    <a:schemeClr val="accent2"/>
                  </a:solidFill>
                  <a:prstDash val="solid"/>
                </a:ln>
                <a:solidFill>
                  <a:srgbClr val="FFFFFF"/>
                </a:solidFill>
                <a:effectLst>
                  <a:outerShdw dist="38100" dir="2700000" algn="tl" rotWithShape="0">
                    <a:schemeClr val="accent2"/>
                  </a:outerShdw>
                </a:effectLst>
              </a:rPr>
              <a:t>c</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7" name="矩形 16"/>
          <p:cNvSpPr/>
          <p:nvPr/>
        </p:nvSpPr>
        <p:spPr>
          <a:xfrm>
            <a:off x="7577354" y="6103718"/>
            <a:ext cx="466794" cy="646331"/>
          </a:xfrm>
          <a:prstGeom prst="rect">
            <a:avLst/>
          </a:prstGeom>
          <a:noFill/>
        </p:spPr>
        <p:txBody>
          <a:bodyPr wrap="none" lIns="91440" tIns="45720" rIns="91440" bIns="45720">
            <a:spAutoFit/>
          </a:bodyPr>
          <a:lstStyle/>
          <a:p>
            <a:pPr algn="ctr"/>
            <a:r>
              <a:rPr lang="en-US" altLang="zh-CN" sz="3600" b="1" cap="none" spc="0" dirty="0" smtClean="0">
                <a:ln w="6600">
                  <a:solidFill>
                    <a:schemeClr val="accent2"/>
                  </a:solidFill>
                  <a:prstDash val="solid"/>
                </a:ln>
                <a:solidFill>
                  <a:srgbClr val="FFFFFF"/>
                </a:solidFill>
                <a:effectLst>
                  <a:outerShdw dist="38100" dir="2700000" algn="tl" rotWithShape="0">
                    <a:schemeClr val="accent2"/>
                  </a:outerShdw>
                </a:effectLst>
              </a:rPr>
              <a:t>d</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53575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24578" name="Picture 2" descr="http://evinw.com/oop/img/Screen%20shot%202012-08-19%20at%207.44.52%20A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771" y="1666875"/>
            <a:ext cx="5663658" cy="5191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228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内容占位符 3"/>
          <p:cNvPicPr>
            <a:picLocks noGrp="1" noChangeAspect="1"/>
          </p:cNvPicPr>
          <p:nvPr>
            <p:ph idx="1"/>
          </p:nvPr>
        </p:nvPicPr>
        <p:blipFill>
          <a:blip r:embed="rId3"/>
          <a:stretch>
            <a:fillRect/>
          </a:stretch>
        </p:blipFill>
        <p:spPr>
          <a:xfrm>
            <a:off x="1209666" y="1524000"/>
            <a:ext cx="6724668" cy="4602163"/>
          </a:xfrm>
          <a:prstGeom prst="rect">
            <a:avLst/>
          </a:prstGeom>
        </p:spPr>
      </p:pic>
    </p:spTree>
    <p:extLst>
      <p:ext uri="{BB962C8B-B14F-4D97-AF65-F5344CB8AC3E}">
        <p14:creationId xmlns:p14="http://schemas.microsoft.com/office/powerpoint/2010/main" val="734216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pic>
        <p:nvPicPr>
          <p:cNvPr id="3074" name="Picture 2" descr="Programming Langu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447800"/>
            <a:ext cx="5105400" cy="503733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280089" y="1828800"/>
            <a:ext cx="3721935"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Programming paradigm: </a:t>
            </a:r>
          </a:p>
          <a:p>
            <a:pPr marL="342900" indent="-342900">
              <a:buFont typeface="Arial" panose="020B0604020202020204" pitchFamily="34" charset="0"/>
              <a:buChar char="•"/>
            </a:pPr>
            <a:r>
              <a:rPr lang="en-US" dirty="0" smtClean="0"/>
              <a:t>a way/method of programming</a:t>
            </a:r>
          </a:p>
          <a:p>
            <a:pPr marL="342900" indent="-342900">
              <a:buFont typeface="Arial" panose="020B0604020202020204" pitchFamily="34" charset="0"/>
              <a:buChar char="•"/>
            </a:pPr>
            <a:r>
              <a:rPr lang="en-US" dirty="0" smtClean="0"/>
              <a:t>a special technical term</a:t>
            </a:r>
            <a:endParaRPr lang="en-GB" dirty="0"/>
          </a:p>
        </p:txBody>
      </p:sp>
      <p:sp>
        <p:nvSpPr>
          <p:cNvPr id="7" name="文本框 6"/>
          <p:cNvSpPr txBox="1"/>
          <p:nvPr/>
        </p:nvSpPr>
        <p:spPr>
          <a:xfrm>
            <a:off x="280088" y="3705761"/>
            <a:ext cx="3721935"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Syllabus requirement:</a:t>
            </a:r>
          </a:p>
          <a:p>
            <a:r>
              <a:rPr lang="en-US" dirty="0" smtClean="0"/>
              <a:t>“Describe the characteristics of a variety of programming paradigms”</a:t>
            </a:r>
            <a:endParaRPr lang="en-GB" dirty="0"/>
          </a:p>
        </p:txBody>
      </p:sp>
      <p:sp>
        <p:nvSpPr>
          <p:cNvPr id="5" name="矩形 4"/>
          <p:cNvSpPr/>
          <p:nvPr/>
        </p:nvSpPr>
        <p:spPr>
          <a:xfrm>
            <a:off x="21336" y="6022989"/>
            <a:ext cx="4572000" cy="707886"/>
          </a:xfrm>
          <a:prstGeom prst="rect">
            <a:avLst/>
          </a:prstGeom>
        </p:spPr>
        <p:txBody>
          <a:bodyPr>
            <a:spAutoFit/>
          </a:bodyPr>
          <a:lstStyle/>
          <a:p>
            <a:r>
              <a:rPr lang="en-GB" dirty="0">
                <a:hlinkClick r:id="rId4"/>
              </a:rPr>
              <a:t>https://en.wikipedia.org/wiki/List_of_programming_languages_by_type</a:t>
            </a:r>
            <a:endParaRPr lang="en-GB" dirty="0"/>
          </a:p>
        </p:txBody>
      </p:sp>
    </p:spTree>
    <p:extLst>
      <p:ext uri="{BB962C8B-B14F-4D97-AF65-F5344CB8AC3E}">
        <p14:creationId xmlns:p14="http://schemas.microsoft.com/office/powerpoint/2010/main" val="27973630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内容占位符 3"/>
          <p:cNvPicPr>
            <a:picLocks noGrp="1" noChangeAspect="1"/>
          </p:cNvPicPr>
          <p:nvPr>
            <p:ph idx="1"/>
          </p:nvPr>
        </p:nvPicPr>
        <p:blipFill>
          <a:blip r:embed="rId2"/>
          <a:stretch>
            <a:fillRect/>
          </a:stretch>
        </p:blipFill>
        <p:spPr>
          <a:xfrm>
            <a:off x="968370" y="1524000"/>
            <a:ext cx="7207259" cy="4602163"/>
          </a:xfrm>
          <a:prstGeom prst="rect">
            <a:avLst/>
          </a:prstGeom>
        </p:spPr>
      </p:pic>
    </p:spTree>
    <p:extLst>
      <p:ext uri="{BB962C8B-B14F-4D97-AF65-F5344CB8AC3E}">
        <p14:creationId xmlns:p14="http://schemas.microsoft.com/office/powerpoint/2010/main" val="21704247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内容占位符 3"/>
          <p:cNvPicPr>
            <a:picLocks noGrp="1" noChangeAspect="1"/>
          </p:cNvPicPr>
          <p:nvPr>
            <p:ph idx="1"/>
          </p:nvPr>
        </p:nvPicPr>
        <p:blipFill>
          <a:blip r:embed="rId2"/>
          <a:stretch>
            <a:fillRect/>
          </a:stretch>
        </p:blipFill>
        <p:spPr>
          <a:xfrm>
            <a:off x="1356217" y="1524000"/>
            <a:ext cx="6431566" cy="4602163"/>
          </a:xfrm>
          <a:prstGeom prst="rect">
            <a:avLst/>
          </a:prstGeom>
        </p:spPr>
      </p:pic>
      <p:sp>
        <p:nvSpPr>
          <p:cNvPr id="5" name="文本框 4"/>
          <p:cNvSpPr txBox="1"/>
          <p:nvPr/>
        </p:nvSpPr>
        <p:spPr>
          <a:xfrm>
            <a:off x="838200" y="5864553"/>
            <a:ext cx="2124299"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Dot notation</a:t>
            </a:r>
            <a:endParaRPr lang="en-GB" sz="2800" dirty="0"/>
          </a:p>
        </p:txBody>
      </p:sp>
    </p:spTree>
    <p:extLst>
      <p:ext uri="{BB962C8B-B14F-4D97-AF65-F5344CB8AC3E}">
        <p14:creationId xmlns:p14="http://schemas.microsoft.com/office/powerpoint/2010/main" val="1384406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内容占位符 3"/>
          <p:cNvPicPr>
            <a:picLocks noGrp="1" noChangeAspect="1"/>
          </p:cNvPicPr>
          <p:nvPr>
            <p:ph idx="1"/>
          </p:nvPr>
        </p:nvPicPr>
        <p:blipFill>
          <a:blip r:embed="rId2"/>
          <a:stretch>
            <a:fillRect/>
          </a:stretch>
        </p:blipFill>
        <p:spPr>
          <a:xfrm>
            <a:off x="685800" y="1451630"/>
            <a:ext cx="7620000" cy="4488139"/>
          </a:xfrm>
          <a:prstGeom prst="rect">
            <a:avLst/>
          </a:prstGeom>
        </p:spPr>
      </p:pic>
      <p:sp>
        <p:nvSpPr>
          <p:cNvPr id="5" name="文本框 4"/>
          <p:cNvSpPr txBox="1"/>
          <p:nvPr/>
        </p:nvSpPr>
        <p:spPr>
          <a:xfrm>
            <a:off x="0" y="5416789"/>
            <a:ext cx="1863011" cy="861774"/>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dirty="0" smtClean="0"/>
              <a:t>Setter function</a:t>
            </a:r>
          </a:p>
          <a:p>
            <a:r>
              <a:rPr lang="en-US" dirty="0" smtClean="0"/>
              <a:t>Getter function</a:t>
            </a:r>
            <a:endParaRPr lang="en-GB" dirty="0"/>
          </a:p>
        </p:txBody>
      </p:sp>
      <p:sp>
        <p:nvSpPr>
          <p:cNvPr id="6" name="文本框 5"/>
          <p:cNvSpPr txBox="1"/>
          <p:nvPr/>
        </p:nvSpPr>
        <p:spPr>
          <a:xfrm>
            <a:off x="1837397" y="6019800"/>
            <a:ext cx="6904454" cy="707886"/>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a:spcBef>
                <a:spcPts val="0"/>
              </a:spcBef>
            </a:pPr>
            <a:r>
              <a:rPr lang="en-US" dirty="0" smtClean="0"/>
              <a:t>Python can access properties data, but are not encouraged</a:t>
            </a:r>
          </a:p>
          <a:p>
            <a:pPr>
              <a:spcBef>
                <a:spcPts val="0"/>
              </a:spcBef>
            </a:pPr>
            <a:r>
              <a:rPr lang="en-US" dirty="0" smtClean="0"/>
              <a:t>Java require get and set method for interface!!!</a:t>
            </a:r>
            <a:endParaRPr lang="en-GB" dirty="0"/>
          </a:p>
        </p:txBody>
      </p:sp>
    </p:spTree>
    <p:extLst>
      <p:ext uri="{BB962C8B-B14F-4D97-AF65-F5344CB8AC3E}">
        <p14:creationId xmlns:p14="http://schemas.microsoft.com/office/powerpoint/2010/main" val="39677574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内容占位符 3"/>
          <p:cNvPicPr>
            <a:picLocks noGrp="1" noChangeAspect="1"/>
          </p:cNvPicPr>
          <p:nvPr>
            <p:ph idx="1"/>
          </p:nvPr>
        </p:nvPicPr>
        <p:blipFill>
          <a:blip r:embed="rId2"/>
          <a:stretch>
            <a:fillRect/>
          </a:stretch>
        </p:blipFill>
        <p:spPr>
          <a:xfrm>
            <a:off x="762000" y="1752600"/>
            <a:ext cx="5581570" cy="4848225"/>
          </a:xfrm>
          <a:prstGeom prst="rect">
            <a:avLst/>
          </a:prstGeom>
        </p:spPr>
      </p:pic>
      <p:sp>
        <p:nvSpPr>
          <p:cNvPr id="5" name="文本框 4"/>
          <p:cNvSpPr txBox="1"/>
          <p:nvPr/>
        </p:nvSpPr>
        <p:spPr>
          <a:xfrm>
            <a:off x="6172200" y="5486400"/>
            <a:ext cx="1678665" cy="861774"/>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US" dirty="0" smtClean="0"/>
              <a:t>print </a:t>
            </a:r>
            <a:r>
              <a:rPr lang="en-US" dirty="0" err="1" smtClean="0"/>
              <a:t>c.getX</a:t>
            </a:r>
            <a:r>
              <a:rPr lang="en-US" dirty="0" smtClean="0"/>
              <a:t>()</a:t>
            </a:r>
          </a:p>
          <a:p>
            <a:r>
              <a:rPr lang="en-US" dirty="0" smtClean="0"/>
              <a:t>print </a:t>
            </a:r>
            <a:r>
              <a:rPr lang="en-US" dirty="0" err="1" smtClean="0"/>
              <a:t>c.getY</a:t>
            </a:r>
            <a:r>
              <a:rPr lang="en-US" dirty="0" smtClean="0"/>
              <a:t>()</a:t>
            </a:r>
            <a:endParaRPr lang="en-GB" dirty="0"/>
          </a:p>
        </p:txBody>
      </p:sp>
      <p:sp>
        <p:nvSpPr>
          <p:cNvPr id="6" name="文本框 5"/>
          <p:cNvSpPr txBox="1"/>
          <p:nvPr/>
        </p:nvSpPr>
        <p:spPr>
          <a:xfrm>
            <a:off x="5486400" y="1490990"/>
            <a:ext cx="2124299"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Dot notation</a:t>
            </a:r>
            <a:endParaRPr lang="en-GB" sz="2800" dirty="0"/>
          </a:p>
        </p:txBody>
      </p:sp>
      <p:sp>
        <p:nvSpPr>
          <p:cNvPr id="7" name="文本框 6"/>
          <p:cNvSpPr txBox="1"/>
          <p:nvPr/>
        </p:nvSpPr>
        <p:spPr>
          <a:xfrm>
            <a:off x="3733399" y="5257800"/>
            <a:ext cx="1863011" cy="861774"/>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dirty="0" smtClean="0"/>
              <a:t>Setter function</a:t>
            </a:r>
          </a:p>
          <a:p>
            <a:r>
              <a:rPr lang="en-US" dirty="0" smtClean="0"/>
              <a:t>Getter function</a:t>
            </a:r>
            <a:endParaRPr lang="en-GB" dirty="0"/>
          </a:p>
        </p:txBody>
      </p:sp>
      <p:sp>
        <p:nvSpPr>
          <p:cNvPr id="8" name="文本框 7"/>
          <p:cNvSpPr txBox="1"/>
          <p:nvPr/>
        </p:nvSpPr>
        <p:spPr>
          <a:xfrm>
            <a:off x="5709217" y="2014210"/>
            <a:ext cx="2825184" cy="101566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smtClean="0"/>
              <a:t>Denote the use of the object’s method, e.g. </a:t>
            </a:r>
            <a:r>
              <a:rPr lang="en-US" dirty="0" err="1" smtClean="0"/>
              <a:t>Origin.getY</a:t>
            </a:r>
            <a:r>
              <a:rPr lang="en-US" dirty="0" smtClean="0"/>
              <a:t>()</a:t>
            </a:r>
            <a:endParaRPr lang="en-GB" dirty="0"/>
          </a:p>
        </p:txBody>
      </p:sp>
    </p:spTree>
    <p:extLst>
      <p:ext uri="{BB962C8B-B14F-4D97-AF65-F5344CB8AC3E}">
        <p14:creationId xmlns:p14="http://schemas.microsoft.com/office/powerpoint/2010/main" val="11853463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内容占位符 3"/>
          <p:cNvPicPr>
            <a:picLocks noGrp="1" noChangeAspect="1"/>
          </p:cNvPicPr>
          <p:nvPr>
            <p:ph idx="1"/>
          </p:nvPr>
        </p:nvPicPr>
        <p:blipFill>
          <a:blip r:embed="rId2"/>
          <a:stretch>
            <a:fillRect/>
          </a:stretch>
        </p:blipFill>
        <p:spPr>
          <a:xfrm>
            <a:off x="-76200" y="3674259"/>
            <a:ext cx="6172200" cy="3298641"/>
          </a:xfrm>
          <a:prstGeom prst="rect">
            <a:avLst/>
          </a:prstGeom>
        </p:spPr>
      </p:pic>
      <p:sp>
        <p:nvSpPr>
          <p:cNvPr id="5" name="文本框 4"/>
          <p:cNvSpPr txBox="1"/>
          <p:nvPr/>
        </p:nvSpPr>
        <p:spPr>
          <a:xfrm>
            <a:off x="215901" y="1465590"/>
            <a:ext cx="8696473" cy="224676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342900" indent="-342900">
              <a:buFont typeface="Arial" panose="020B0604020202020204" pitchFamily="34" charset="0"/>
              <a:buChar char="•"/>
            </a:pPr>
            <a:r>
              <a:rPr lang="en-US" dirty="0" smtClean="0"/>
              <a:t>The concept of data being accessible only by means of the methods provided is very important as it ensures data integrity</a:t>
            </a:r>
          </a:p>
          <a:p>
            <a:pPr marL="342900" indent="-342900">
              <a:buFont typeface="Arial" panose="020B0604020202020204" pitchFamily="34" charset="0"/>
              <a:buChar char="•"/>
            </a:pPr>
            <a:r>
              <a:rPr lang="en-US" dirty="0" smtClean="0"/>
              <a:t>Once a class has been designed, written and fully tested, neither its methods nor the data value of its properties can be tempered with.</a:t>
            </a:r>
          </a:p>
          <a:p>
            <a:pPr marL="342900" indent="-342900">
              <a:buFont typeface="Arial" panose="020B0604020202020204" pitchFamily="34" charset="0"/>
              <a:buChar char="•"/>
            </a:pPr>
            <a:r>
              <a:rPr lang="en-US" dirty="0" smtClean="0"/>
              <a:t>If the original design of a method is found to be inefficient, the design can be changed without the user’s program being affected!</a:t>
            </a:r>
            <a:endParaRPr lang="en-GB" dirty="0"/>
          </a:p>
        </p:txBody>
      </p:sp>
      <p:sp>
        <p:nvSpPr>
          <p:cNvPr id="6" name="文本框 5"/>
          <p:cNvSpPr txBox="1"/>
          <p:nvPr/>
        </p:nvSpPr>
        <p:spPr>
          <a:xfrm>
            <a:off x="6467474" y="3813959"/>
            <a:ext cx="2444900"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Encapsulation</a:t>
            </a:r>
            <a:endParaRPr lang="en-GB" sz="2800" dirty="0"/>
          </a:p>
        </p:txBody>
      </p:sp>
    </p:spTree>
    <p:extLst>
      <p:ext uri="{BB962C8B-B14F-4D97-AF65-F5344CB8AC3E}">
        <p14:creationId xmlns:p14="http://schemas.microsoft.com/office/powerpoint/2010/main" val="4282316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149827" y="1524000"/>
            <a:ext cx="5165197"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Inheritance and class diagrams</a:t>
            </a:r>
            <a:endParaRPr lang="en-GB" sz="2800" dirty="0"/>
          </a:p>
        </p:txBody>
      </p:sp>
      <p:pic>
        <p:nvPicPr>
          <p:cNvPr id="7" name="Picture 2" descr="http://www.c-sharpcorner.com/UploadFile/d0a1c8/object-oriented-programming-in-C-Sharp-net/Images/Object-oriented-Programm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54000" r="53385"/>
          <a:stretch/>
        </p:blipFill>
        <p:spPr bwMode="auto">
          <a:xfrm>
            <a:off x="149827" y="3085306"/>
            <a:ext cx="2381325" cy="24487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lick To exp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2425" y="3085306"/>
            <a:ext cx="6050141" cy="3267076"/>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234875" y="2199620"/>
            <a:ext cx="8369449" cy="707886"/>
          </a:xfrm>
          <a:prstGeom prst="rect">
            <a:avLst/>
          </a:prstGeom>
          <a:noFill/>
        </p:spPr>
        <p:txBody>
          <a:bodyPr wrap="square" rtlCol="0">
            <a:spAutoFit/>
          </a:bodyPr>
          <a:lstStyle/>
          <a:p>
            <a:r>
              <a:rPr lang="en-US" dirty="0" smtClean="0"/>
              <a:t>Inheritance allows one class – called a child class – to inherit (i.e. use) all</a:t>
            </a:r>
            <a:r>
              <a:rPr lang="en-GB" dirty="0" smtClean="0"/>
              <a:t> the properties and methods of its parent class</a:t>
            </a:r>
            <a:endParaRPr lang="en-US" dirty="0" smtClean="0"/>
          </a:p>
        </p:txBody>
      </p:sp>
    </p:spTree>
    <p:extLst>
      <p:ext uri="{BB962C8B-B14F-4D97-AF65-F5344CB8AC3E}">
        <p14:creationId xmlns:p14="http://schemas.microsoft.com/office/powerpoint/2010/main" val="33694849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149827" y="1524000"/>
            <a:ext cx="5165197"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Inheritance and class diagrams</a:t>
            </a:r>
            <a:endParaRPr lang="en-GB" sz="2800" dirty="0"/>
          </a:p>
        </p:txBody>
      </p:sp>
      <p:sp>
        <p:nvSpPr>
          <p:cNvPr id="9" name="文本框 8"/>
          <p:cNvSpPr txBox="1"/>
          <p:nvPr/>
        </p:nvSpPr>
        <p:spPr>
          <a:xfrm>
            <a:off x="234875" y="2199620"/>
            <a:ext cx="8369449" cy="707886"/>
          </a:xfrm>
          <a:prstGeom prst="rect">
            <a:avLst/>
          </a:prstGeom>
          <a:noFill/>
        </p:spPr>
        <p:txBody>
          <a:bodyPr wrap="square" rtlCol="0">
            <a:spAutoFit/>
          </a:bodyPr>
          <a:lstStyle/>
          <a:p>
            <a:r>
              <a:rPr lang="en-US" dirty="0" smtClean="0"/>
              <a:t>Inheritance allows one class – called a child class – to inherit (i.e. use) all</a:t>
            </a:r>
            <a:r>
              <a:rPr lang="en-GB" dirty="0" smtClean="0"/>
              <a:t> the properties and methods of its parent class</a:t>
            </a:r>
            <a:endParaRPr lang="en-US" dirty="0" smtClean="0"/>
          </a:p>
        </p:txBody>
      </p:sp>
      <p:sp>
        <p:nvSpPr>
          <p:cNvPr id="3" name="圆角矩形 2"/>
          <p:cNvSpPr/>
          <p:nvPr/>
        </p:nvSpPr>
        <p:spPr bwMode="auto">
          <a:xfrm>
            <a:off x="914400" y="3276600"/>
            <a:ext cx="2667000" cy="3124200"/>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5" name="直接连接符 4"/>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文本框 11"/>
          <p:cNvSpPr txBox="1"/>
          <p:nvPr/>
        </p:nvSpPr>
        <p:spPr>
          <a:xfrm>
            <a:off x="1735036" y="3508345"/>
            <a:ext cx="997389" cy="400110"/>
          </a:xfrm>
          <a:prstGeom prst="rect">
            <a:avLst/>
          </a:prstGeom>
          <a:noFill/>
        </p:spPr>
        <p:txBody>
          <a:bodyPr wrap="none" rtlCol="0">
            <a:spAutoFit/>
          </a:bodyPr>
          <a:lstStyle/>
          <a:p>
            <a:r>
              <a:rPr lang="en-US" dirty="0" smtClean="0"/>
              <a:t>Person</a:t>
            </a:r>
            <a:endParaRPr lang="en-GB" dirty="0"/>
          </a:p>
        </p:txBody>
      </p:sp>
      <p:sp>
        <p:nvSpPr>
          <p:cNvPr id="13" name="文本框 12"/>
          <p:cNvSpPr txBox="1"/>
          <p:nvPr/>
        </p:nvSpPr>
        <p:spPr>
          <a:xfrm>
            <a:off x="1097385" y="4240311"/>
            <a:ext cx="1096775" cy="707886"/>
          </a:xfrm>
          <a:prstGeom prst="rect">
            <a:avLst/>
          </a:prstGeom>
          <a:noFill/>
        </p:spPr>
        <p:txBody>
          <a:bodyPr wrap="none" rtlCol="0">
            <a:spAutoFit/>
          </a:bodyPr>
          <a:lstStyle/>
          <a:p>
            <a:pPr>
              <a:spcBef>
                <a:spcPts val="0"/>
              </a:spcBef>
            </a:pPr>
            <a:r>
              <a:rPr lang="en-US" dirty="0"/>
              <a:t>n</a:t>
            </a:r>
            <a:r>
              <a:rPr lang="en-US" dirty="0" smtClean="0"/>
              <a:t>ame</a:t>
            </a:r>
          </a:p>
          <a:p>
            <a:pPr>
              <a:spcBef>
                <a:spcPts val="0"/>
              </a:spcBef>
            </a:pPr>
            <a:r>
              <a:rPr lang="en-US" dirty="0" smtClean="0"/>
              <a:t>address</a:t>
            </a:r>
            <a:endParaRPr lang="en-GB" dirty="0"/>
          </a:p>
        </p:txBody>
      </p:sp>
      <p:sp>
        <p:nvSpPr>
          <p:cNvPr id="15" name="文本框 14"/>
          <p:cNvSpPr txBox="1"/>
          <p:nvPr/>
        </p:nvSpPr>
        <p:spPr>
          <a:xfrm>
            <a:off x="1071985" y="5154710"/>
            <a:ext cx="1651414" cy="1015663"/>
          </a:xfrm>
          <a:prstGeom prst="rect">
            <a:avLst/>
          </a:prstGeom>
          <a:noFill/>
        </p:spPr>
        <p:txBody>
          <a:bodyPr wrap="none" rtlCol="0">
            <a:spAutoFit/>
          </a:bodyPr>
          <a:lstStyle/>
          <a:p>
            <a:pPr>
              <a:spcBef>
                <a:spcPts val="0"/>
              </a:spcBef>
            </a:pPr>
            <a:r>
              <a:rPr lang="en-US" dirty="0" err="1" smtClean="0"/>
              <a:t>outputData</a:t>
            </a:r>
            <a:r>
              <a:rPr lang="en-US" dirty="0" smtClean="0"/>
              <a:t>()</a:t>
            </a:r>
          </a:p>
          <a:p>
            <a:pPr>
              <a:spcBef>
                <a:spcPts val="0"/>
              </a:spcBef>
            </a:pPr>
            <a:r>
              <a:rPr lang="en-US" dirty="0" err="1" smtClean="0"/>
              <a:t>getName</a:t>
            </a:r>
            <a:r>
              <a:rPr lang="en-US" dirty="0" smtClean="0"/>
              <a:t>()</a:t>
            </a:r>
          </a:p>
          <a:p>
            <a:pPr>
              <a:spcBef>
                <a:spcPts val="0"/>
              </a:spcBef>
            </a:pPr>
            <a:r>
              <a:rPr lang="en-US" dirty="0" err="1" smtClean="0"/>
              <a:t>getAddress</a:t>
            </a:r>
            <a:r>
              <a:rPr lang="en-US" dirty="0" smtClean="0"/>
              <a:t>()</a:t>
            </a:r>
            <a:endParaRPr lang="en-GB" dirty="0"/>
          </a:p>
        </p:txBody>
      </p:sp>
      <p:sp>
        <p:nvSpPr>
          <p:cNvPr id="16" name="文本框 15"/>
          <p:cNvSpPr txBox="1"/>
          <p:nvPr/>
        </p:nvSpPr>
        <p:spPr>
          <a:xfrm>
            <a:off x="4126952" y="3395163"/>
            <a:ext cx="1867819" cy="400110"/>
          </a:xfrm>
          <a:prstGeom prst="rect">
            <a:avLst/>
          </a:prstGeom>
          <a:noFill/>
        </p:spPr>
        <p:txBody>
          <a:bodyPr wrap="none" rtlCol="0">
            <a:spAutoFit/>
          </a:bodyPr>
          <a:lstStyle/>
          <a:p>
            <a:r>
              <a:rPr lang="en-US" dirty="0" smtClean="0"/>
              <a:t>Class identifier</a:t>
            </a:r>
            <a:endParaRPr lang="en-GB" dirty="0"/>
          </a:p>
        </p:txBody>
      </p:sp>
      <p:sp>
        <p:nvSpPr>
          <p:cNvPr id="17" name="右大括号 16"/>
          <p:cNvSpPr/>
          <p:nvPr/>
        </p:nvSpPr>
        <p:spPr bwMode="auto">
          <a:xfrm>
            <a:off x="3733800" y="4114800"/>
            <a:ext cx="304800" cy="914400"/>
          </a:xfrm>
          <a:prstGeom prst="righ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8" name="文本框 17"/>
          <p:cNvSpPr txBox="1"/>
          <p:nvPr/>
        </p:nvSpPr>
        <p:spPr>
          <a:xfrm>
            <a:off x="4190999" y="4303811"/>
            <a:ext cx="1353256" cy="400110"/>
          </a:xfrm>
          <a:prstGeom prst="rect">
            <a:avLst/>
          </a:prstGeom>
          <a:noFill/>
        </p:spPr>
        <p:txBody>
          <a:bodyPr wrap="none" rtlCol="0">
            <a:spAutoFit/>
          </a:bodyPr>
          <a:lstStyle/>
          <a:p>
            <a:r>
              <a:rPr lang="en-US" dirty="0" smtClean="0"/>
              <a:t>Properties</a:t>
            </a:r>
            <a:endParaRPr lang="en-GB" dirty="0"/>
          </a:p>
        </p:txBody>
      </p:sp>
      <p:sp>
        <p:nvSpPr>
          <p:cNvPr id="19" name="右大括号 18"/>
          <p:cNvSpPr/>
          <p:nvPr/>
        </p:nvSpPr>
        <p:spPr bwMode="auto">
          <a:xfrm>
            <a:off x="3733800" y="5205340"/>
            <a:ext cx="304800" cy="1195459"/>
          </a:xfrm>
          <a:prstGeom prst="righ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20" name="文本框 19"/>
          <p:cNvSpPr txBox="1"/>
          <p:nvPr/>
        </p:nvSpPr>
        <p:spPr>
          <a:xfrm>
            <a:off x="4190999" y="5603014"/>
            <a:ext cx="1167307" cy="400110"/>
          </a:xfrm>
          <a:prstGeom prst="rect">
            <a:avLst/>
          </a:prstGeom>
          <a:noFill/>
        </p:spPr>
        <p:txBody>
          <a:bodyPr wrap="none" rtlCol="0">
            <a:spAutoFit/>
          </a:bodyPr>
          <a:lstStyle/>
          <a:p>
            <a:r>
              <a:rPr lang="en-US" dirty="0" smtClean="0"/>
              <a:t>Methods</a:t>
            </a:r>
            <a:endParaRPr lang="en-GB" dirty="0"/>
          </a:p>
        </p:txBody>
      </p:sp>
    </p:spTree>
    <p:extLst>
      <p:ext uri="{BB962C8B-B14F-4D97-AF65-F5344CB8AC3E}">
        <p14:creationId xmlns:p14="http://schemas.microsoft.com/office/powerpoint/2010/main" val="8267041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149827" y="1524000"/>
            <a:ext cx="5165197"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Inheritance and class diagrams</a:t>
            </a:r>
            <a:endParaRPr lang="en-GB" sz="2800" dirty="0"/>
          </a:p>
        </p:txBody>
      </p:sp>
      <p:sp>
        <p:nvSpPr>
          <p:cNvPr id="9" name="文本框 8"/>
          <p:cNvSpPr txBox="1"/>
          <p:nvPr/>
        </p:nvSpPr>
        <p:spPr>
          <a:xfrm>
            <a:off x="234875" y="2023764"/>
            <a:ext cx="8369449" cy="707886"/>
          </a:xfrm>
          <a:prstGeom prst="rect">
            <a:avLst/>
          </a:prstGeom>
          <a:noFill/>
        </p:spPr>
        <p:txBody>
          <a:bodyPr wrap="square" rtlCol="0">
            <a:spAutoFit/>
          </a:bodyPr>
          <a:lstStyle/>
          <a:p>
            <a:r>
              <a:rPr lang="en-US" dirty="0" smtClean="0"/>
              <a:t>Inheritance allows one class – called a child class – to inherit (i.e. use) all</a:t>
            </a:r>
            <a:r>
              <a:rPr lang="en-GB" dirty="0" smtClean="0"/>
              <a:t> the properties and methods of its parent class</a:t>
            </a:r>
            <a:endParaRPr lang="en-US" dirty="0" smtClean="0"/>
          </a:p>
        </p:txBody>
      </p:sp>
      <p:grpSp>
        <p:nvGrpSpPr>
          <p:cNvPr id="4" name="组合 3"/>
          <p:cNvGrpSpPr/>
          <p:nvPr/>
        </p:nvGrpSpPr>
        <p:grpSpPr>
          <a:xfrm>
            <a:off x="1752600" y="2731650"/>
            <a:ext cx="2667000" cy="2209800"/>
            <a:chOff x="914400" y="3276600"/>
            <a:chExt cx="2667000" cy="3579465"/>
          </a:xfrm>
        </p:grpSpPr>
        <p:sp>
          <p:nvSpPr>
            <p:cNvPr id="3" name="圆角矩形 2"/>
            <p:cNvSpPr/>
            <p:nvPr/>
          </p:nvSpPr>
          <p:spPr bwMode="auto">
            <a:xfrm>
              <a:off x="914400" y="3276600"/>
              <a:ext cx="2667000" cy="3579465"/>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5" name="直接连接符 4"/>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文本框 11"/>
            <p:cNvSpPr txBox="1"/>
            <p:nvPr/>
          </p:nvSpPr>
          <p:spPr>
            <a:xfrm>
              <a:off x="1735036" y="3508345"/>
              <a:ext cx="997389" cy="400110"/>
            </a:xfrm>
            <a:prstGeom prst="rect">
              <a:avLst/>
            </a:prstGeom>
            <a:noFill/>
          </p:spPr>
          <p:txBody>
            <a:bodyPr wrap="none" rtlCol="0">
              <a:spAutoFit/>
            </a:bodyPr>
            <a:lstStyle/>
            <a:p>
              <a:r>
                <a:rPr lang="en-US" dirty="0" smtClean="0"/>
                <a:t>Person</a:t>
              </a:r>
              <a:endParaRPr lang="en-GB" dirty="0"/>
            </a:p>
          </p:txBody>
        </p:sp>
        <p:sp>
          <p:nvSpPr>
            <p:cNvPr id="13" name="文本框 12"/>
            <p:cNvSpPr txBox="1"/>
            <p:nvPr/>
          </p:nvSpPr>
          <p:spPr>
            <a:xfrm>
              <a:off x="1071985" y="4033963"/>
              <a:ext cx="1096775" cy="707886"/>
            </a:xfrm>
            <a:prstGeom prst="rect">
              <a:avLst/>
            </a:prstGeom>
            <a:noFill/>
          </p:spPr>
          <p:txBody>
            <a:bodyPr wrap="none" rtlCol="0">
              <a:spAutoFit/>
            </a:bodyPr>
            <a:lstStyle/>
            <a:p>
              <a:pPr>
                <a:spcBef>
                  <a:spcPts val="0"/>
                </a:spcBef>
              </a:pPr>
              <a:r>
                <a:rPr lang="en-US" dirty="0"/>
                <a:t>n</a:t>
              </a:r>
              <a:r>
                <a:rPr lang="en-US" dirty="0" smtClean="0"/>
                <a:t>ame</a:t>
              </a:r>
            </a:p>
            <a:p>
              <a:pPr>
                <a:spcBef>
                  <a:spcPts val="0"/>
                </a:spcBef>
              </a:pPr>
              <a:r>
                <a:rPr lang="en-US" dirty="0" smtClean="0"/>
                <a:t>address</a:t>
              </a:r>
              <a:endParaRPr lang="en-GB" dirty="0"/>
            </a:p>
          </p:txBody>
        </p:sp>
        <p:sp>
          <p:nvSpPr>
            <p:cNvPr id="15" name="文本框 14"/>
            <p:cNvSpPr txBox="1"/>
            <p:nvPr/>
          </p:nvSpPr>
          <p:spPr>
            <a:xfrm>
              <a:off x="1071985" y="5154710"/>
              <a:ext cx="1651414" cy="1015663"/>
            </a:xfrm>
            <a:prstGeom prst="rect">
              <a:avLst/>
            </a:prstGeom>
            <a:noFill/>
          </p:spPr>
          <p:txBody>
            <a:bodyPr wrap="none" rtlCol="0">
              <a:spAutoFit/>
            </a:bodyPr>
            <a:lstStyle/>
            <a:p>
              <a:pPr>
                <a:spcBef>
                  <a:spcPts val="0"/>
                </a:spcBef>
              </a:pPr>
              <a:r>
                <a:rPr lang="en-US" dirty="0" err="1" smtClean="0"/>
                <a:t>outputData</a:t>
              </a:r>
              <a:r>
                <a:rPr lang="en-US" dirty="0" smtClean="0"/>
                <a:t>()</a:t>
              </a:r>
            </a:p>
            <a:p>
              <a:pPr>
                <a:spcBef>
                  <a:spcPts val="0"/>
                </a:spcBef>
              </a:pPr>
              <a:r>
                <a:rPr lang="en-US" dirty="0" err="1" smtClean="0"/>
                <a:t>getName</a:t>
              </a:r>
              <a:r>
                <a:rPr lang="en-US" dirty="0" smtClean="0"/>
                <a:t>()</a:t>
              </a:r>
            </a:p>
            <a:p>
              <a:pPr>
                <a:spcBef>
                  <a:spcPts val="0"/>
                </a:spcBef>
              </a:pPr>
              <a:r>
                <a:rPr lang="en-US" dirty="0" err="1" smtClean="0"/>
                <a:t>getAddress</a:t>
              </a:r>
              <a:r>
                <a:rPr lang="en-US" dirty="0" smtClean="0"/>
                <a:t>()</a:t>
              </a:r>
              <a:endParaRPr lang="en-GB" dirty="0"/>
            </a:p>
          </p:txBody>
        </p:sp>
      </p:grpSp>
      <p:grpSp>
        <p:nvGrpSpPr>
          <p:cNvPr id="21" name="组合 20"/>
          <p:cNvGrpSpPr/>
          <p:nvPr/>
        </p:nvGrpSpPr>
        <p:grpSpPr>
          <a:xfrm>
            <a:off x="4603825" y="4853344"/>
            <a:ext cx="2667000" cy="1776056"/>
            <a:chOff x="914400" y="3276600"/>
            <a:chExt cx="2667000" cy="3255438"/>
          </a:xfrm>
        </p:grpSpPr>
        <p:sp>
          <p:nvSpPr>
            <p:cNvPr id="22" name="圆角矩形 21"/>
            <p:cNvSpPr/>
            <p:nvPr/>
          </p:nvSpPr>
          <p:spPr bwMode="auto">
            <a:xfrm>
              <a:off x="914400" y="3276600"/>
              <a:ext cx="2667000" cy="3255438"/>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23" name="直接连接符 22"/>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文本框 24"/>
            <p:cNvSpPr txBox="1"/>
            <p:nvPr/>
          </p:nvSpPr>
          <p:spPr>
            <a:xfrm>
              <a:off x="1735036" y="3508345"/>
              <a:ext cx="1326004" cy="648104"/>
            </a:xfrm>
            <a:prstGeom prst="rect">
              <a:avLst/>
            </a:prstGeom>
            <a:noFill/>
          </p:spPr>
          <p:txBody>
            <a:bodyPr wrap="none" rtlCol="0">
              <a:spAutoFit/>
            </a:bodyPr>
            <a:lstStyle/>
            <a:p>
              <a:r>
                <a:rPr lang="en-US" dirty="0" smtClean="0"/>
                <a:t>Employee</a:t>
              </a:r>
              <a:endParaRPr lang="en-GB" dirty="0"/>
            </a:p>
          </p:txBody>
        </p:sp>
        <p:sp>
          <p:nvSpPr>
            <p:cNvPr id="26" name="文本框 25"/>
            <p:cNvSpPr txBox="1"/>
            <p:nvPr/>
          </p:nvSpPr>
          <p:spPr>
            <a:xfrm>
              <a:off x="1098624" y="4255588"/>
              <a:ext cx="1353256" cy="648104"/>
            </a:xfrm>
            <a:prstGeom prst="rect">
              <a:avLst/>
            </a:prstGeom>
            <a:noFill/>
          </p:spPr>
          <p:txBody>
            <a:bodyPr wrap="none" rtlCol="0">
              <a:spAutoFit/>
            </a:bodyPr>
            <a:lstStyle/>
            <a:p>
              <a:pPr>
                <a:spcBef>
                  <a:spcPts val="0"/>
                </a:spcBef>
              </a:pPr>
              <a:r>
                <a:rPr lang="en-US" dirty="0" err="1" smtClean="0"/>
                <a:t>HINumber</a:t>
              </a:r>
              <a:endParaRPr lang="en-GB" dirty="0"/>
            </a:p>
          </p:txBody>
        </p:sp>
        <p:sp>
          <p:nvSpPr>
            <p:cNvPr id="27" name="文本框 26"/>
            <p:cNvSpPr txBox="1"/>
            <p:nvPr/>
          </p:nvSpPr>
          <p:spPr>
            <a:xfrm>
              <a:off x="1071985" y="5154710"/>
              <a:ext cx="1949573" cy="1146644"/>
            </a:xfrm>
            <a:prstGeom prst="rect">
              <a:avLst/>
            </a:prstGeom>
            <a:noFill/>
          </p:spPr>
          <p:txBody>
            <a:bodyPr wrap="none" rtlCol="0">
              <a:spAutoFit/>
            </a:bodyPr>
            <a:lstStyle/>
            <a:p>
              <a:pPr>
                <a:spcBef>
                  <a:spcPts val="0"/>
                </a:spcBef>
              </a:pPr>
              <a:r>
                <a:rPr lang="en-US" dirty="0" err="1" smtClean="0"/>
                <a:t>outputData</a:t>
              </a:r>
              <a:r>
                <a:rPr lang="en-US" dirty="0" smtClean="0"/>
                <a:t> ()</a:t>
              </a:r>
            </a:p>
            <a:p>
              <a:pPr>
                <a:spcBef>
                  <a:spcPts val="0"/>
                </a:spcBef>
              </a:pPr>
              <a:r>
                <a:rPr lang="en-US" dirty="0" err="1" smtClean="0"/>
                <a:t>getHINumber</a:t>
              </a:r>
              <a:r>
                <a:rPr lang="en-US" dirty="0" smtClean="0"/>
                <a:t> ()</a:t>
              </a:r>
              <a:endParaRPr lang="en-GB" dirty="0"/>
            </a:p>
          </p:txBody>
        </p:sp>
      </p:grpSp>
      <p:cxnSp>
        <p:nvCxnSpPr>
          <p:cNvPr id="8" name="直接箭头连接符 7"/>
          <p:cNvCxnSpPr>
            <a:stCxn id="22" idx="0"/>
          </p:cNvCxnSpPr>
          <p:nvPr/>
        </p:nvCxnSpPr>
        <p:spPr bwMode="auto">
          <a:xfrm flipH="1" flipV="1">
            <a:off x="4388313" y="3773334"/>
            <a:ext cx="1549012" cy="1080010"/>
          </a:xfrm>
          <a:prstGeom prst="straightConnector1">
            <a:avLst/>
          </a:prstGeom>
          <a:solidFill>
            <a:schemeClr val="bg1"/>
          </a:solidFill>
          <a:ln w="381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文本框 9"/>
          <p:cNvSpPr txBox="1"/>
          <p:nvPr/>
        </p:nvSpPr>
        <p:spPr>
          <a:xfrm>
            <a:off x="149827" y="3162702"/>
            <a:ext cx="1760358" cy="1169551"/>
          </a:xfrm>
          <a:prstGeom prst="rect">
            <a:avLst/>
          </a:prstGeom>
          <a:noFill/>
        </p:spPr>
        <p:txBody>
          <a:bodyPr wrap="square" rtlCol="0">
            <a:spAutoFit/>
          </a:bodyPr>
          <a:lstStyle/>
          <a:p>
            <a:r>
              <a:rPr lang="en-US" dirty="0" smtClean="0"/>
              <a:t>Parent class or </a:t>
            </a:r>
          </a:p>
          <a:p>
            <a:r>
              <a:rPr lang="en-US" dirty="0" smtClean="0"/>
              <a:t>super-class</a:t>
            </a:r>
            <a:endParaRPr lang="en-GB" dirty="0"/>
          </a:p>
        </p:txBody>
      </p:sp>
      <p:sp>
        <p:nvSpPr>
          <p:cNvPr id="28" name="文本框 27"/>
          <p:cNvSpPr txBox="1"/>
          <p:nvPr/>
        </p:nvSpPr>
        <p:spPr>
          <a:xfrm>
            <a:off x="7335886" y="4915267"/>
            <a:ext cx="1831938" cy="1015663"/>
          </a:xfrm>
          <a:prstGeom prst="rect">
            <a:avLst/>
          </a:prstGeom>
          <a:noFill/>
        </p:spPr>
        <p:txBody>
          <a:bodyPr wrap="square" rtlCol="0">
            <a:spAutoFit/>
          </a:bodyPr>
          <a:lstStyle/>
          <a:p>
            <a:r>
              <a:rPr lang="en-US" dirty="0" smtClean="0"/>
              <a:t>Child class or derived class or subclass</a:t>
            </a:r>
            <a:endParaRPr lang="en-GB" dirty="0"/>
          </a:p>
        </p:txBody>
      </p:sp>
    </p:spTree>
    <p:extLst>
      <p:ext uri="{BB962C8B-B14F-4D97-AF65-F5344CB8AC3E}">
        <p14:creationId xmlns:p14="http://schemas.microsoft.com/office/powerpoint/2010/main" val="35530704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0" y="0"/>
            <a:ext cx="9144000" cy="6858000"/>
          </a:xfrm>
          <a:prstGeom prst="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2" name="标题 1"/>
          <p:cNvSpPr>
            <a:spLocks noGrp="1"/>
          </p:cNvSpPr>
          <p:nvPr>
            <p:ph type="title"/>
          </p:nvPr>
        </p:nvSpPr>
        <p:spPr/>
        <p:txBody>
          <a:bodyPr/>
          <a:lstStyle/>
          <a:p>
            <a:r>
              <a:rPr lang="en-US" dirty="0"/>
              <a:t>Object-oriented programming</a:t>
            </a:r>
            <a:endParaRPr lang="en-GB" dirty="0"/>
          </a:p>
        </p:txBody>
      </p:sp>
      <p:grpSp>
        <p:nvGrpSpPr>
          <p:cNvPr id="4" name="组合 3"/>
          <p:cNvGrpSpPr/>
          <p:nvPr/>
        </p:nvGrpSpPr>
        <p:grpSpPr>
          <a:xfrm>
            <a:off x="1615622" y="249238"/>
            <a:ext cx="2667000" cy="2209800"/>
            <a:chOff x="914400" y="3276600"/>
            <a:chExt cx="2667000" cy="3579465"/>
          </a:xfrm>
        </p:grpSpPr>
        <p:sp>
          <p:nvSpPr>
            <p:cNvPr id="3" name="圆角矩形 2"/>
            <p:cNvSpPr/>
            <p:nvPr/>
          </p:nvSpPr>
          <p:spPr bwMode="auto">
            <a:xfrm>
              <a:off x="914400" y="3276600"/>
              <a:ext cx="2667000" cy="3579465"/>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5" name="直接连接符 4"/>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文本框 11"/>
            <p:cNvSpPr txBox="1"/>
            <p:nvPr/>
          </p:nvSpPr>
          <p:spPr>
            <a:xfrm>
              <a:off x="1735036" y="3508345"/>
              <a:ext cx="997389" cy="400110"/>
            </a:xfrm>
            <a:prstGeom prst="rect">
              <a:avLst/>
            </a:prstGeom>
            <a:noFill/>
          </p:spPr>
          <p:txBody>
            <a:bodyPr wrap="none" rtlCol="0">
              <a:spAutoFit/>
            </a:bodyPr>
            <a:lstStyle/>
            <a:p>
              <a:r>
                <a:rPr lang="en-US" dirty="0" smtClean="0"/>
                <a:t>Person</a:t>
              </a:r>
              <a:endParaRPr lang="en-GB" dirty="0"/>
            </a:p>
          </p:txBody>
        </p:sp>
        <p:sp>
          <p:nvSpPr>
            <p:cNvPr id="13" name="文本框 12"/>
            <p:cNvSpPr txBox="1"/>
            <p:nvPr/>
          </p:nvSpPr>
          <p:spPr>
            <a:xfrm>
              <a:off x="1071985" y="4033963"/>
              <a:ext cx="1096775" cy="707886"/>
            </a:xfrm>
            <a:prstGeom prst="rect">
              <a:avLst/>
            </a:prstGeom>
            <a:noFill/>
          </p:spPr>
          <p:txBody>
            <a:bodyPr wrap="none" rtlCol="0">
              <a:spAutoFit/>
            </a:bodyPr>
            <a:lstStyle/>
            <a:p>
              <a:pPr>
                <a:spcBef>
                  <a:spcPts val="0"/>
                </a:spcBef>
              </a:pPr>
              <a:r>
                <a:rPr lang="en-US" dirty="0"/>
                <a:t>n</a:t>
              </a:r>
              <a:r>
                <a:rPr lang="en-US" dirty="0" smtClean="0"/>
                <a:t>ame</a:t>
              </a:r>
            </a:p>
            <a:p>
              <a:pPr>
                <a:spcBef>
                  <a:spcPts val="0"/>
                </a:spcBef>
              </a:pPr>
              <a:r>
                <a:rPr lang="en-US" dirty="0" smtClean="0"/>
                <a:t>address</a:t>
              </a:r>
              <a:endParaRPr lang="en-GB" dirty="0"/>
            </a:p>
          </p:txBody>
        </p:sp>
        <p:sp>
          <p:nvSpPr>
            <p:cNvPr id="15" name="文本框 14"/>
            <p:cNvSpPr txBox="1"/>
            <p:nvPr/>
          </p:nvSpPr>
          <p:spPr>
            <a:xfrm>
              <a:off x="1071985" y="5154710"/>
              <a:ext cx="1651414" cy="1015663"/>
            </a:xfrm>
            <a:prstGeom prst="rect">
              <a:avLst/>
            </a:prstGeom>
            <a:noFill/>
          </p:spPr>
          <p:txBody>
            <a:bodyPr wrap="none" rtlCol="0">
              <a:spAutoFit/>
            </a:bodyPr>
            <a:lstStyle/>
            <a:p>
              <a:pPr>
                <a:spcBef>
                  <a:spcPts val="0"/>
                </a:spcBef>
              </a:pPr>
              <a:r>
                <a:rPr lang="en-US" dirty="0" err="1" smtClean="0"/>
                <a:t>outputData</a:t>
              </a:r>
              <a:r>
                <a:rPr lang="en-US" dirty="0" smtClean="0"/>
                <a:t>()</a:t>
              </a:r>
            </a:p>
            <a:p>
              <a:pPr>
                <a:spcBef>
                  <a:spcPts val="0"/>
                </a:spcBef>
              </a:pPr>
              <a:r>
                <a:rPr lang="en-US" dirty="0" err="1" smtClean="0"/>
                <a:t>getName</a:t>
              </a:r>
              <a:r>
                <a:rPr lang="en-US" dirty="0" smtClean="0"/>
                <a:t>()</a:t>
              </a:r>
            </a:p>
            <a:p>
              <a:pPr>
                <a:spcBef>
                  <a:spcPts val="0"/>
                </a:spcBef>
              </a:pPr>
              <a:r>
                <a:rPr lang="en-US" dirty="0" err="1" smtClean="0"/>
                <a:t>getAddress</a:t>
              </a:r>
              <a:r>
                <a:rPr lang="en-US" dirty="0" smtClean="0"/>
                <a:t>()</a:t>
              </a:r>
              <a:endParaRPr lang="en-GB" dirty="0"/>
            </a:p>
          </p:txBody>
        </p:sp>
      </p:grpSp>
      <p:grpSp>
        <p:nvGrpSpPr>
          <p:cNvPr id="21" name="组合 20"/>
          <p:cNvGrpSpPr/>
          <p:nvPr/>
        </p:nvGrpSpPr>
        <p:grpSpPr>
          <a:xfrm>
            <a:off x="4554750" y="2345532"/>
            <a:ext cx="2667000" cy="1776056"/>
            <a:chOff x="914400" y="3276600"/>
            <a:chExt cx="2667000" cy="3255438"/>
          </a:xfrm>
        </p:grpSpPr>
        <p:sp>
          <p:nvSpPr>
            <p:cNvPr id="22" name="圆角矩形 21"/>
            <p:cNvSpPr/>
            <p:nvPr/>
          </p:nvSpPr>
          <p:spPr bwMode="auto">
            <a:xfrm>
              <a:off x="914400" y="3276600"/>
              <a:ext cx="2667000" cy="3255438"/>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23" name="直接连接符 22"/>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文本框 24"/>
            <p:cNvSpPr txBox="1"/>
            <p:nvPr/>
          </p:nvSpPr>
          <p:spPr>
            <a:xfrm>
              <a:off x="1735036" y="3508345"/>
              <a:ext cx="1326004" cy="648104"/>
            </a:xfrm>
            <a:prstGeom prst="rect">
              <a:avLst/>
            </a:prstGeom>
            <a:noFill/>
          </p:spPr>
          <p:txBody>
            <a:bodyPr wrap="none" rtlCol="0">
              <a:spAutoFit/>
            </a:bodyPr>
            <a:lstStyle/>
            <a:p>
              <a:r>
                <a:rPr lang="en-US" dirty="0" smtClean="0"/>
                <a:t>Employee</a:t>
              </a:r>
              <a:endParaRPr lang="en-GB" dirty="0"/>
            </a:p>
          </p:txBody>
        </p:sp>
        <p:sp>
          <p:nvSpPr>
            <p:cNvPr id="26" name="文本框 25"/>
            <p:cNvSpPr txBox="1"/>
            <p:nvPr/>
          </p:nvSpPr>
          <p:spPr>
            <a:xfrm>
              <a:off x="1098624" y="4255588"/>
              <a:ext cx="1353256" cy="648104"/>
            </a:xfrm>
            <a:prstGeom prst="rect">
              <a:avLst/>
            </a:prstGeom>
            <a:noFill/>
          </p:spPr>
          <p:txBody>
            <a:bodyPr wrap="none" rtlCol="0">
              <a:spAutoFit/>
            </a:bodyPr>
            <a:lstStyle/>
            <a:p>
              <a:pPr>
                <a:spcBef>
                  <a:spcPts val="0"/>
                </a:spcBef>
              </a:pPr>
              <a:r>
                <a:rPr lang="en-US" dirty="0" err="1" smtClean="0"/>
                <a:t>HINumber</a:t>
              </a:r>
              <a:endParaRPr lang="en-GB" dirty="0"/>
            </a:p>
          </p:txBody>
        </p:sp>
        <p:sp>
          <p:nvSpPr>
            <p:cNvPr id="27" name="文本框 26"/>
            <p:cNvSpPr txBox="1"/>
            <p:nvPr/>
          </p:nvSpPr>
          <p:spPr>
            <a:xfrm>
              <a:off x="1071985" y="5154710"/>
              <a:ext cx="1949573" cy="1146644"/>
            </a:xfrm>
            <a:prstGeom prst="rect">
              <a:avLst/>
            </a:prstGeom>
            <a:noFill/>
          </p:spPr>
          <p:txBody>
            <a:bodyPr wrap="none" rtlCol="0">
              <a:spAutoFit/>
            </a:bodyPr>
            <a:lstStyle/>
            <a:p>
              <a:pPr>
                <a:spcBef>
                  <a:spcPts val="0"/>
                </a:spcBef>
              </a:pPr>
              <a:r>
                <a:rPr lang="en-US" dirty="0" err="1" smtClean="0"/>
                <a:t>outputData</a:t>
              </a:r>
              <a:r>
                <a:rPr lang="en-US" dirty="0" smtClean="0"/>
                <a:t> ()</a:t>
              </a:r>
            </a:p>
            <a:p>
              <a:pPr>
                <a:spcBef>
                  <a:spcPts val="0"/>
                </a:spcBef>
              </a:pPr>
              <a:r>
                <a:rPr lang="en-US" dirty="0" err="1" smtClean="0"/>
                <a:t>getHINumber</a:t>
              </a:r>
              <a:r>
                <a:rPr lang="en-US" dirty="0" smtClean="0"/>
                <a:t> ()</a:t>
              </a:r>
              <a:endParaRPr lang="en-GB" dirty="0"/>
            </a:p>
          </p:txBody>
        </p:sp>
      </p:grpSp>
      <p:cxnSp>
        <p:nvCxnSpPr>
          <p:cNvPr id="8" name="直接箭头连接符 7"/>
          <p:cNvCxnSpPr/>
          <p:nvPr/>
        </p:nvCxnSpPr>
        <p:spPr bwMode="auto">
          <a:xfrm flipH="1" flipV="1">
            <a:off x="4251335" y="1290922"/>
            <a:ext cx="1549012" cy="1080010"/>
          </a:xfrm>
          <a:prstGeom prst="straightConnector1">
            <a:avLst/>
          </a:prstGeom>
          <a:solidFill>
            <a:schemeClr val="bg1"/>
          </a:solidFill>
          <a:ln w="381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文本框 9"/>
          <p:cNvSpPr txBox="1"/>
          <p:nvPr/>
        </p:nvSpPr>
        <p:spPr>
          <a:xfrm>
            <a:off x="12849" y="680290"/>
            <a:ext cx="1760358" cy="1169551"/>
          </a:xfrm>
          <a:prstGeom prst="rect">
            <a:avLst/>
          </a:prstGeom>
          <a:noFill/>
        </p:spPr>
        <p:txBody>
          <a:bodyPr wrap="square" rtlCol="0">
            <a:spAutoFit/>
          </a:bodyPr>
          <a:lstStyle/>
          <a:p>
            <a:r>
              <a:rPr lang="en-US" dirty="0" smtClean="0"/>
              <a:t>Parent class or </a:t>
            </a:r>
          </a:p>
          <a:p>
            <a:r>
              <a:rPr lang="en-US" dirty="0" smtClean="0"/>
              <a:t>super-class</a:t>
            </a:r>
            <a:endParaRPr lang="en-GB" dirty="0"/>
          </a:p>
        </p:txBody>
      </p:sp>
      <p:sp>
        <p:nvSpPr>
          <p:cNvPr id="28" name="文本框 27"/>
          <p:cNvSpPr txBox="1"/>
          <p:nvPr/>
        </p:nvSpPr>
        <p:spPr>
          <a:xfrm>
            <a:off x="7286811" y="2407455"/>
            <a:ext cx="1831938" cy="1015663"/>
          </a:xfrm>
          <a:prstGeom prst="rect">
            <a:avLst/>
          </a:prstGeom>
          <a:noFill/>
        </p:spPr>
        <p:txBody>
          <a:bodyPr wrap="square" rtlCol="0">
            <a:spAutoFit/>
          </a:bodyPr>
          <a:lstStyle/>
          <a:p>
            <a:r>
              <a:rPr lang="en-US" dirty="0" smtClean="0"/>
              <a:t>Child class or derived class or subclass</a:t>
            </a:r>
            <a:endParaRPr lang="en-GB" dirty="0"/>
          </a:p>
        </p:txBody>
      </p:sp>
      <p:grpSp>
        <p:nvGrpSpPr>
          <p:cNvPr id="29" name="组合 28"/>
          <p:cNvGrpSpPr/>
          <p:nvPr/>
        </p:nvGrpSpPr>
        <p:grpSpPr>
          <a:xfrm>
            <a:off x="1160564" y="4788721"/>
            <a:ext cx="2667000" cy="1776056"/>
            <a:chOff x="914400" y="3276600"/>
            <a:chExt cx="2667000" cy="3255438"/>
          </a:xfrm>
        </p:grpSpPr>
        <p:sp>
          <p:nvSpPr>
            <p:cNvPr id="30" name="圆角矩形 29"/>
            <p:cNvSpPr/>
            <p:nvPr/>
          </p:nvSpPr>
          <p:spPr bwMode="auto">
            <a:xfrm>
              <a:off x="914400" y="3276600"/>
              <a:ext cx="2667000" cy="3255438"/>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31" name="直接连接符 30"/>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文本框 32"/>
            <p:cNvSpPr txBox="1"/>
            <p:nvPr/>
          </p:nvSpPr>
          <p:spPr>
            <a:xfrm>
              <a:off x="1276480" y="3432988"/>
              <a:ext cx="1968809" cy="733385"/>
            </a:xfrm>
            <a:prstGeom prst="rect">
              <a:avLst/>
            </a:prstGeom>
            <a:noFill/>
          </p:spPr>
          <p:txBody>
            <a:bodyPr wrap="none" rtlCol="0">
              <a:spAutoFit/>
            </a:bodyPr>
            <a:lstStyle/>
            <a:p>
              <a:r>
                <a:rPr lang="en-US" dirty="0" err="1" smtClean="0"/>
                <a:t>HourlyPaidEmp</a:t>
              </a:r>
              <a:endParaRPr lang="en-GB" dirty="0"/>
            </a:p>
          </p:txBody>
        </p:sp>
        <p:sp>
          <p:nvSpPr>
            <p:cNvPr id="34" name="文本框 33"/>
            <p:cNvSpPr txBox="1"/>
            <p:nvPr/>
          </p:nvSpPr>
          <p:spPr>
            <a:xfrm>
              <a:off x="1098624" y="4255587"/>
              <a:ext cx="1425390" cy="733385"/>
            </a:xfrm>
            <a:prstGeom prst="rect">
              <a:avLst/>
            </a:prstGeom>
            <a:noFill/>
          </p:spPr>
          <p:txBody>
            <a:bodyPr wrap="none" rtlCol="0">
              <a:spAutoFit/>
            </a:bodyPr>
            <a:lstStyle/>
            <a:p>
              <a:pPr>
                <a:spcBef>
                  <a:spcPts val="0"/>
                </a:spcBef>
              </a:pPr>
              <a:r>
                <a:rPr lang="en-US" dirty="0" err="1" smtClean="0"/>
                <a:t>hourlyRate</a:t>
              </a:r>
              <a:endParaRPr lang="en-GB" dirty="0"/>
            </a:p>
          </p:txBody>
        </p:sp>
        <p:sp>
          <p:nvSpPr>
            <p:cNvPr id="35" name="文本框 34"/>
            <p:cNvSpPr txBox="1"/>
            <p:nvPr/>
          </p:nvSpPr>
          <p:spPr>
            <a:xfrm>
              <a:off x="1071985" y="5154710"/>
              <a:ext cx="1678665" cy="733385"/>
            </a:xfrm>
            <a:prstGeom prst="rect">
              <a:avLst/>
            </a:prstGeom>
            <a:noFill/>
          </p:spPr>
          <p:txBody>
            <a:bodyPr wrap="none" rtlCol="0">
              <a:spAutoFit/>
            </a:bodyPr>
            <a:lstStyle/>
            <a:p>
              <a:pPr>
                <a:spcBef>
                  <a:spcPts val="0"/>
                </a:spcBef>
              </a:pPr>
              <a:r>
                <a:rPr lang="en-US" dirty="0" err="1" smtClean="0"/>
                <a:t>outputData</a:t>
              </a:r>
              <a:r>
                <a:rPr lang="en-US" dirty="0" smtClean="0"/>
                <a:t> ()</a:t>
              </a:r>
            </a:p>
          </p:txBody>
        </p:sp>
      </p:grpSp>
      <p:grpSp>
        <p:nvGrpSpPr>
          <p:cNvPr id="36" name="组合 35"/>
          <p:cNvGrpSpPr/>
          <p:nvPr/>
        </p:nvGrpSpPr>
        <p:grpSpPr>
          <a:xfrm>
            <a:off x="5367890" y="4791670"/>
            <a:ext cx="2667000" cy="1776056"/>
            <a:chOff x="914400" y="3276600"/>
            <a:chExt cx="2667000" cy="3255438"/>
          </a:xfrm>
        </p:grpSpPr>
        <p:sp>
          <p:nvSpPr>
            <p:cNvPr id="37" name="圆角矩形 36"/>
            <p:cNvSpPr/>
            <p:nvPr/>
          </p:nvSpPr>
          <p:spPr bwMode="auto">
            <a:xfrm>
              <a:off x="914400" y="3276600"/>
              <a:ext cx="2667000" cy="3255438"/>
            </a:xfrm>
            <a:prstGeom prst="roundRec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cxnSp>
          <p:nvCxnSpPr>
            <p:cNvPr id="38" name="直接连接符 37"/>
            <p:cNvCxnSpPr/>
            <p:nvPr/>
          </p:nvCxnSpPr>
          <p:spPr bwMode="auto">
            <a:xfrm>
              <a:off x="914400" y="41148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auto">
            <a:xfrm>
              <a:off x="914400" y="5029200"/>
              <a:ext cx="2667000" cy="0"/>
            </a:xfrm>
            <a:prstGeom prst="lin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文本框 39"/>
            <p:cNvSpPr txBox="1"/>
            <p:nvPr/>
          </p:nvSpPr>
          <p:spPr>
            <a:xfrm>
              <a:off x="1478396" y="3346476"/>
              <a:ext cx="1654620" cy="733385"/>
            </a:xfrm>
            <a:prstGeom prst="rect">
              <a:avLst/>
            </a:prstGeom>
            <a:noFill/>
          </p:spPr>
          <p:txBody>
            <a:bodyPr wrap="none" rtlCol="0">
              <a:spAutoFit/>
            </a:bodyPr>
            <a:lstStyle/>
            <a:p>
              <a:r>
                <a:rPr lang="en-US" dirty="0" err="1" smtClean="0"/>
                <a:t>SalariedEmp</a:t>
              </a:r>
              <a:endParaRPr lang="en-GB" dirty="0"/>
            </a:p>
          </p:txBody>
        </p:sp>
        <p:sp>
          <p:nvSpPr>
            <p:cNvPr id="41" name="文本框 40"/>
            <p:cNvSpPr txBox="1"/>
            <p:nvPr/>
          </p:nvSpPr>
          <p:spPr>
            <a:xfrm>
              <a:off x="1098624" y="4255587"/>
              <a:ext cx="869149" cy="733385"/>
            </a:xfrm>
            <a:prstGeom prst="rect">
              <a:avLst/>
            </a:prstGeom>
            <a:noFill/>
          </p:spPr>
          <p:txBody>
            <a:bodyPr wrap="none" rtlCol="0">
              <a:spAutoFit/>
            </a:bodyPr>
            <a:lstStyle/>
            <a:p>
              <a:pPr>
                <a:spcBef>
                  <a:spcPts val="0"/>
                </a:spcBef>
              </a:pPr>
              <a:r>
                <a:rPr lang="en-US" dirty="0" smtClean="0"/>
                <a:t>salary</a:t>
              </a:r>
              <a:endParaRPr lang="en-GB" dirty="0"/>
            </a:p>
          </p:txBody>
        </p:sp>
        <p:sp>
          <p:nvSpPr>
            <p:cNvPr id="42" name="文本框 41"/>
            <p:cNvSpPr txBox="1"/>
            <p:nvPr/>
          </p:nvSpPr>
          <p:spPr>
            <a:xfrm>
              <a:off x="1071985" y="5154710"/>
              <a:ext cx="1678665" cy="1297526"/>
            </a:xfrm>
            <a:prstGeom prst="rect">
              <a:avLst/>
            </a:prstGeom>
            <a:noFill/>
          </p:spPr>
          <p:txBody>
            <a:bodyPr wrap="none" rtlCol="0">
              <a:spAutoFit/>
            </a:bodyPr>
            <a:lstStyle/>
            <a:p>
              <a:pPr>
                <a:spcBef>
                  <a:spcPts val="0"/>
                </a:spcBef>
              </a:pPr>
              <a:r>
                <a:rPr lang="en-US" dirty="0" err="1" smtClean="0"/>
                <a:t>outputData</a:t>
              </a:r>
              <a:r>
                <a:rPr lang="en-US" dirty="0" smtClean="0"/>
                <a:t> ()</a:t>
              </a:r>
            </a:p>
            <a:p>
              <a:pPr>
                <a:spcBef>
                  <a:spcPts val="0"/>
                </a:spcBef>
              </a:pPr>
              <a:r>
                <a:rPr lang="en-US" dirty="0" err="1" smtClean="0"/>
                <a:t>getSalary</a:t>
              </a:r>
              <a:r>
                <a:rPr lang="en-US" dirty="0" smtClean="0"/>
                <a:t> ()</a:t>
              </a:r>
              <a:endParaRPr lang="en-GB" dirty="0"/>
            </a:p>
          </p:txBody>
        </p:sp>
      </p:grpSp>
      <p:sp>
        <p:nvSpPr>
          <p:cNvPr id="17" name="右中括号 16"/>
          <p:cNvSpPr/>
          <p:nvPr/>
        </p:nvSpPr>
        <p:spPr bwMode="auto">
          <a:xfrm rot="16200000">
            <a:off x="4293352" y="2362358"/>
            <a:ext cx="188823" cy="4663904"/>
          </a:xfrm>
          <a:prstGeom prst="rightBracket">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44" name="直接箭头连接符 43"/>
          <p:cNvCxnSpPr/>
          <p:nvPr/>
        </p:nvCxnSpPr>
        <p:spPr bwMode="auto">
          <a:xfrm flipV="1">
            <a:off x="4475958" y="4139657"/>
            <a:ext cx="1455928" cy="439073"/>
          </a:xfrm>
          <a:prstGeom prst="straightConnector1">
            <a:avLst/>
          </a:prstGeom>
          <a:solidFill>
            <a:schemeClr val="bg1"/>
          </a:solidFill>
          <a:ln w="381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890767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codercaste.com/wp-content/uploads/2011/01/animal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562100"/>
            <a:ext cx="5840853" cy="50927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5486400" y="1600200"/>
            <a:ext cx="3276600" cy="9906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dirty="0" smtClean="0"/>
              <a:t>Inheritance and class diagrams</a:t>
            </a:r>
            <a:endParaRPr lang="en-GB" sz="2800" dirty="0"/>
          </a:p>
        </p:txBody>
      </p:sp>
    </p:spTree>
    <p:extLst>
      <p:ext uri="{BB962C8B-B14F-4D97-AF65-F5344CB8AC3E}">
        <p14:creationId xmlns:p14="http://schemas.microsoft.com/office/powerpoint/2010/main" val="228260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pic>
        <p:nvPicPr>
          <p:cNvPr id="4" name="Picture 6" descr="http://xrds.acm.org/images/4833512699_761a3fcc61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28" y="1303019"/>
            <a:ext cx="8912352" cy="5570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5122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www.dotnettreats.com/images/OOPshap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0312" y="1396998"/>
            <a:ext cx="5895975" cy="545782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5486400" y="1600200"/>
            <a:ext cx="3276600" cy="9906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dirty="0" smtClean="0"/>
              <a:t>Inheritance and class diagrams</a:t>
            </a:r>
            <a:endParaRPr lang="en-GB" sz="2800" dirty="0"/>
          </a:p>
        </p:txBody>
      </p:sp>
      <p:pic>
        <p:nvPicPr>
          <p:cNvPr id="8" name="Picture 4" descr="http://www.dotnettreats.com/images/shap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118" y="1422398"/>
            <a:ext cx="3092388" cy="2386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14082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25604" name="Picture 4" descr="http://www.sbql.pl/Topics/Object%20Oriented%20Concepts_pliki/image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396999"/>
            <a:ext cx="6553200" cy="531340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5486400" y="1600200"/>
            <a:ext cx="3276600" cy="9906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dirty="0" smtClean="0"/>
              <a:t>Inheritance and class diagrams</a:t>
            </a:r>
            <a:endParaRPr lang="en-GB" sz="2800" dirty="0"/>
          </a:p>
        </p:txBody>
      </p:sp>
    </p:spTree>
    <p:extLst>
      <p:ext uri="{BB962C8B-B14F-4D97-AF65-F5344CB8AC3E}">
        <p14:creationId xmlns:p14="http://schemas.microsoft.com/office/powerpoint/2010/main" val="33902431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25602" name="Picture 2" descr="http://www.derekyu.com/tigs/forums/tutorials/gmtut/gmtut-008.pn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4807" t="3663" r="6052" b="10263"/>
          <a:stretch/>
        </p:blipFill>
        <p:spPr bwMode="auto">
          <a:xfrm>
            <a:off x="152400" y="1762780"/>
            <a:ext cx="5765800" cy="5010649"/>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3505200" y="1501170"/>
            <a:ext cx="5165197"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Inheritance and class diagrams</a:t>
            </a:r>
            <a:endParaRPr lang="en-GB" sz="2800" dirty="0"/>
          </a:p>
        </p:txBody>
      </p:sp>
    </p:spTree>
    <p:extLst>
      <p:ext uri="{BB962C8B-B14F-4D97-AF65-F5344CB8AC3E}">
        <p14:creationId xmlns:p14="http://schemas.microsoft.com/office/powerpoint/2010/main" val="29204022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228600" y="1530350"/>
            <a:ext cx="2624436"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Object diagram</a:t>
            </a:r>
            <a:endParaRPr lang="en-GB" sz="2800" dirty="0"/>
          </a:p>
        </p:txBody>
      </p:sp>
      <p:sp>
        <p:nvSpPr>
          <p:cNvPr id="4" name="文本框 3"/>
          <p:cNvSpPr txBox="1"/>
          <p:nvPr/>
        </p:nvSpPr>
        <p:spPr>
          <a:xfrm>
            <a:off x="160636" y="2286000"/>
            <a:ext cx="3096631" cy="3631763"/>
          </a:xfrm>
          <a:prstGeom prst="rect">
            <a:avLst/>
          </a:prstGeom>
          <a:noFill/>
        </p:spPr>
        <p:txBody>
          <a:bodyPr wrap="square" rtlCol="0">
            <a:spAutoFit/>
          </a:bodyPr>
          <a:lstStyle/>
          <a:p>
            <a:r>
              <a:rPr lang="en-US" dirty="0" smtClean="0">
                <a:solidFill>
                  <a:srgbClr val="FF0000"/>
                </a:solidFill>
              </a:rPr>
              <a:t>Classes</a:t>
            </a:r>
            <a:r>
              <a:rPr lang="en-US" dirty="0" smtClean="0"/>
              <a:t>: groups of real things. If there is a class called Student, it presupposes that there are some students that it represents.</a:t>
            </a:r>
          </a:p>
          <a:p>
            <a:r>
              <a:rPr lang="en-US" dirty="0" smtClean="0"/>
              <a:t>Each individual student has specific data stored for each of the properties. A specific student is an </a:t>
            </a:r>
            <a:r>
              <a:rPr lang="en-US" dirty="0" smtClean="0">
                <a:solidFill>
                  <a:srgbClr val="FF0000"/>
                </a:solidFill>
              </a:rPr>
              <a:t>object</a:t>
            </a:r>
            <a:r>
              <a:rPr lang="en-US" dirty="0" smtClean="0"/>
              <a:t> of this class.</a:t>
            </a:r>
            <a:endParaRPr lang="en-GB" dirty="0"/>
          </a:p>
        </p:txBody>
      </p:sp>
      <p:pic>
        <p:nvPicPr>
          <p:cNvPr id="8" name="内容占位符 3"/>
          <p:cNvPicPr>
            <a:picLocks noGrp="1" noChangeAspect="1"/>
          </p:cNvPicPr>
          <p:nvPr>
            <p:ph idx="1"/>
          </p:nvPr>
        </p:nvPicPr>
        <p:blipFill>
          <a:blip r:embed="rId2"/>
          <a:stretch>
            <a:fillRect/>
          </a:stretch>
        </p:blipFill>
        <p:spPr>
          <a:xfrm>
            <a:off x="3257267" y="1555750"/>
            <a:ext cx="5581570" cy="4848225"/>
          </a:xfrm>
          <a:prstGeom prst="rect">
            <a:avLst/>
          </a:prstGeom>
          <a:ln>
            <a:solidFill>
              <a:schemeClr val="accent1"/>
            </a:solidFill>
          </a:ln>
        </p:spPr>
      </p:pic>
    </p:spTree>
    <p:extLst>
      <p:ext uri="{BB962C8B-B14F-4D97-AF65-F5344CB8AC3E}">
        <p14:creationId xmlns:p14="http://schemas.microsoft.com/office/powerpoint/2010/main" val="6966007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228600" y="1530350"/>
            <a:ext cx="2624436"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Object diagram</a:t>
            </a:r>
            <a:endParaRPr lang="en-GB" sz="2800" dirty="0"/>
          </a:p>
        </p:txBody>
      </p:sp>
      <p:sp>
        <p:nvSpPr>
          <p:cNvPr id="4" name="文本框 3"/>
          <p:cNvSpPr txBox="1"/>
          <p:nvPr/>
        </p:nvSpPr>
        <p:spPr>
          <a:xfrm>
            <a:off x="160636" y="2286000"/>
            <a:ext cx="3096631" cy="3631763"/>
          </a:xfrm>
          <a:prstGeom prst="rect">
            <a:avLst/>
          </a:prstGeom>
          <a:noFill/>
        </p:spPr>
        <p:txBody>
          <a:bodyPr wrap="square" rtlCol="0">
            <a:spAutoFit/>
          </a:bodyPr>
          <a:lstStyle/>
          <a:p>
            <a:r>
              <a:rPr lang="en-US" dirty="0" smtClean="0">
                <a:solidFill>
                  <a:srgbClr val="FF0000"/>
                </a:solidFill>
              </a:rPr>
              <a:t>Classes</a:t>
            </a:r>
            <a:r>
              <a:rPr lang="en-US" dirty="0" smtClean="0"/>
              <a:t>: groups of real things. If there is a class called Student, it presupposes that there are some students that it represents.</a:t>
            </a:r>
          </a:p>
          <a:p>
            <a:r>
              <a:rPr lang="en-US" dirty="0" smtClean="0"/>
              <a:t>Each individual student has specific data stored for each of the properties. A specific student is an </a:t>
            </a:r>
            <a:r>
              <a:rPr lang="en-US" dirty="0" smtClean="0">
                <a:solidFill>
                  <a:srgbClr val="FF0000"/>
                </a:solidFill>
              </a:rPr>
              <a:t>object</a:t>
            </a:r>
            <a:r>
              <a:rPr lang="en-US" dirty="0" smtClean="0"/>
              <a:t> of this class.</a:t>
            </a:r>
            <a:endParaRPr lang="en-GB" dirty="0"/>
          </a:p>
        </p:txBody>
      </p:sp>
      <p:pic>
        <p:nvPicPr>
          <p:cNvPr id="32770" name="Picture 2" descr="http://www.modeliosoft.com/images/stories/diagrams/object/uml-object-diagram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2092" y="1676400"/>
            <a:ext cx="6019357" cy="464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0539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228600" y="1530350"/>
            <a:ext cx="2624436"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Object diagram</a:t>
            </a:r>
            <a:endParaRPr lang="en-GB" sz="2800" dirty="0"/>
          </a:p>
        </p:txBody>
      </p:sp>
      <p:sp>
        <p:nvSpPr>
          <p:cNvPr id="3" name="文本框 2"/>
          <p:cNvSpPr txBox="1"/>
          <p:nvPr/>
        </p:nvSpPr>
        <p:spPr>
          <a:xfrm>
            <a:off x="175387" y="2212320"/>
            <a:ext cx="3086100" cy="3477875"/>
          </a:xfrm>
          <a:prstGeom prst="rect">
            <a:avLst/>
          </a:prstGeom>
          <a:noFill/>
        </p:spPr>
        <p:txBody>
          <a:bodyPr wrap="square" rtlCol="0">
            <a:spAutoFit/>
          </a:bodyPr>
          <a:lstStyle/>
          <a:p>
            <a:r>
              <a:rPr lang="en-US" dirty="0" smtClean="0"/>
              <a:t>UML: </a:t>
            </a:r>
            <a:r>
              <a:rPr lang="en-GB" dirty="0"/>
              <a:t>The </a:t>
            </a:r>
            <a:r>
              <a:rPr lang="en-GB" b="1" dirty="0"/>
              <a:t>Unified </a:t>
            </a:r>
            <a:r>
              <a:rPr lang="en-GB" b="1" dirty="0" err="1"/>
              <a:t>Modeling</a:t>
            </a:r>
            <a:r>
              <a:rPr lang="en-GB" b="1" dirty="0"/>
              <a:t> Language</a:t>
            </a:r>
            <a:r>
              <a:rPr lang="en-GB" dirty="0"/>
              <a:t> (</a:t>
            </a:r>
            <a:r>
              <a:rPr lang="en-GB" b="1" dirty="0"/>
              <a:t>UML</a:t>
            </a:r>
            <a:r>
              <a:rPr lang="en-GB" dirty="0"/>
              <a:t>) is a general-purpose </a:t>
            </a:r>
            <a:r>
              <a:rPr lang="en-GB" dirty="0" err="1">
                <a:hlinkClick r:id="rId2" tooltip="Modeling language"/>
              </a:rPr>
              <a:t>modeling</a:t>
            </a:r>
            <a:r>
              <a:rPr lang="en-GB" dirty="0">
                <a:hlinkClick r:id="rId2" tooltip="Modeling language"/>
              </a:rPr>
              <a:t> language</a:t>
            </a:r>
            <a:r>
              <a:rPr lang="en-GB" dirty="0"/>
              <a:t> in the field of </a:t>
            </a:r>
            <a:r>
              <a:rPr lang="en-GB" dirty="0">
                <a:hlinkClick r:id="rId3" tooltip="Software engineering"/>
              </a:rPr>
              <a:t>software engineering</a:t>
            </a:r>
            <a:r>
              <a:rPr lang="en-GB" dirty="0"/>
              <a:t>, which is designed to provide a standard way to visualize the design of a system</a:t>
            </a:r>
          </a:p>
        </p:txBody>
      </p:sp>
      <p:pic>
        <p:nvPicPr>
          <p:cNvPr id="40962" name="Picture 2" descr="https://upload.wikimedia.org/wikipedia/en/thumb/2/2d/UML_logo.gif/220px-UML_logo.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5313362"/>
            <a:ext cx="2095500" cy="1485900"/>
          </a:xfrm>
          <a:prstGeom prst="rect">
            <a:avLst/>
          </a:prstGeom>
          <a:noFill/>
          <a:extLst>
            <a:ext uri="{909E8E84-426E-40DD-AFC4-6F175D3DCCD1}">
              <a14:hiddenFill xmlns:a14="http://schemas.microsoft.com/office/drawing/2010/main">
                <a:solidFill>
                  <a:srgbClr val="FFFFFF"/>
                </a:solidFill>
              </a14:hiddenFill>
            </a:ext>
          </a:extLst>
        </p:spPr>
      </p:pic>
      <p:pic>
        <p:nvPicPr>
          <p:cNvPr id="40966" name="Picture 6" descr="File:Object diagra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002" y="1371600"/>
            <a:ext cx="5793447" cy="3975754"/>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https://upload.wikimedia.org/wikipedia/commons/thumb/4/41/BankAccount1.svg/212px-BankAccount1.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6047" y="5238748"/>
            <a:ext cx="2877055" cy="153352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657940" y="6127750"/>
            <a:ext cx="2578147" cy="523220"/>
          </a:xfrm>
          <a:prstGeom prst="rect">
            <a:avLst/>
          </a:prstGeom>
        </p:spPr>
        <p:txBody>
          <a:bodyPr wrap="square">
            <a:spAutoFit/>
          </a:bodyPr>
          <a:lstStyle/>
          <a:p>
            <a:r>
              <a:rPr lang="en-GB" sz="1400" dirty="0">
                <a:hlinkClick r:id="rId7"/>
              </a:rPr>
              <a:t>https://en.wikipedia.org/wiki/Unified_Modeling_Language</a:t>
            </a:r>
            <a:endParaRPr lang="en-GB" sz="1400" dirty="0"/>
          </a:p>
        </p:txBody>
      </p:sp>
      <p:sp>
        <p:nvSpPr>
          <p:cNvPr id="9" name="文本框 8"/>
          <p:cNvSpPr txBox="1"/>
          <p:nvPr/>
        </p:nvSpPr>
        <p:spPr>
          <a:xfrm>
            <a:off x="3728021" y="4838638"/>
            <a:ext cx="1824538" cy="400110"/>
          </a:xfrm>
          <a:prstGeom prst="rect">
            <a:avLst/>
          </a:prstGeom>
          <a:noFill/>
        </p:spPr>
        <p:txBody>
          <a:bodyPr wrap="none" rtlCol="0">
            <a:spAutoFit/>
          </a:bodyPr>
          <a:lstStyle/>
          <a:p>
            <a:r>
              <a:rPr lang="en-US" dirty="0" smtClean="0"/>
              <a:t>Class diagram</a:t>
            </a:r>
            <a:endParaRPr lang="en-GB" dirty="0"/>
          </a:p>
        </p:txBody>
      </p:sp>
    </p:spTree>
    <p:extLst>
      <p:ext uri="{BB962C8B-B14F-4D97-AF65-F5344CB8AC3E}">
        <p14:creationId xmlns:p14="http://schemas.microsoft.com/office/powerpoint/2010/main" val="4151270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6" name="文本框 5"/>
          <p:cNvSpPr txBox="1"/>
          <p:nvPr/>
        </p:nvSpPr>
        <p:spPr>
          <a:xfrm>
            <a:off x="228600" y="1530350"/>
            <a:ext cx="1864613"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800" dirty="0" smtClean="0"/>
              <a:t>Definitions</a:t>
            </a:r>
            <a:endParaRPr lang="en-GB" sz="2800" dirty="0"/>
          </a:p>
        </p:txBody>
      </p:sp>
      <p:sp>
        <p:nvSpPr>
          <p:cNvPr id="3" name="文本框 2"/>
          <p:cNvSpPr txBox="1"/>
          <p:nvPr/>
        </p:nvSpPr>
        <p:spPr>
          <a:xfrm>
            <a:off x="2514600" y="1653460"/>
            <a:ext cx="4168013" cy="400110"/>
          </a:xfrm>
          <a:prstGeom prst="rect">
            <a:avLst/>
          </a:prstGeom>
          <a:noFill/>
        </p:spPr>
        <p:txBody>
          <a:bodyPr wrap="square" rtlCol="0">
            <a:spAutoFit/>
          </a:bodyPr>
          <a:lstStyle/>
          <a:p>
            <a:r>
              <a:rPr lang="en-US" dirty="0" smtClean="0"/>
              <a:t>State the meaning of the term</a:t>
            </a:r>
            <a:endParaRPr lang="en-GB" dirty="0"/>
          </a:p>
        </p:txBody>
      </p:sp>
      <p:sp>
        <p:nvSpPr>
          <p:cNvPr id="4" name="文本框 3"/>
          <p:cNvSpPr txBox="1"/>
          <p:nvPr/>
        </p:nvSpPr>
        <p:spPr>
          <a:xfrm>
            <a:off x="674306" y="2514600"/>
            <a:ext cx="7848600" cy="3323987"/>
          </a:xfrm>
          <a:prstGeom prst="rect">
            <a:avLst/>
          </a:prstGeom>
          <a:noFill/>
        </p:spPr>
        <p:txBody>
          <a:bodyPr wrap="square" rtlCol="0">
            <a:spAutoFit/>
          </a:bodyPr>
          <a:lstStyle/>
          <a:p>
            <a:pPr marL="342900" indent="-342900">
              <a:buFont typeface="Arial" panose="020B0604020202020204" pitchFamily="34" charset="0"/>
              <a:buChar char="•"/>
            </a:pPr>
            <a:r>
              <a:rPr lang="en-US" dirty="0" smtClean="0"/>
              <a:t>A class describe the properties and methods of some real-world entity. The class definition is the “blueprint” from actual objects are later created.</a:t>
            </a:r>
          </a:p>
          <a:p>
            <a:pPr marL="342900" indent="-342900">
              <a:buFont typeface="Arial" panose="020B0604020202020204" pitchFamily="34" charset="0"/>
              <a:buChar char="•"/>
            </a:pPr>
            <a:r>
              <a:rPr lang="en-US" dirty="0" smtClean="0"/>
              <a:t>An object is an instance of a class, i.e. a real-world entity</a:t>
            </a:r>
          </a:p>
          <a:p>
            <a:pPr marL="342900" indent="-342900">
              <a:buFont typeface="Arial" panose="020B0604020202020204" pitchFamily="34" charset="0"/>
              <a:buChar char="•"/>
            </a:pPr>
            <a:r>
              <a:rPr lang="en-US" dirty="0" smtClean="0"/>
              <a:t>Data encapsulation is the combining of the properties and methods for an object. Assigning and retrieving an object’s property values are only done using methods to access the data.</a:t>
            </a:r>
          </a:p>
          <a:p>
            <a:pPr marL="342900" indent="-342900">
              <a:buFont typeface="Arial" panose="020B0604020202020204" pitchFamily="34" charset="0"/>
              <a:buChar char="•"/>
            </a:pPr>
            <a:r>
              <a:rPr lang="en-US" dirty="0" smtClean="0"/>
              <a:t>Inheritance is the ability of a class (the derived class) to use the properties and methods of another class (the parent class)</a:t>
            </a:r>
            <a:endParaRPr lang="en-GB" dirty="0"/>
          </a:p>
        </p:txBody>
      </p:sp>
    </p:spTree>
    <p:extLst>
      <p:ext uri="{BB962C8B-B14F-4D97-AF65-F5344CB8AC3E}">
        <p14:creationId xmlns:p14="http://schemas.microsoft.com/office/powerpoint/2010/main" val="42808015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5" name="图片 4"/>
          <p:cNvPicPr>
            <a:picLocks noChangeAspect="1"/>
          </p:cNvPicPr>
          <p:nvPr/>
        </p:nvPicPr>
        <p:blipFill>
          <a:blip r:embed="rId2"/>
          <a:stretch>
            <a:fillRect/>
          </a:stretch>
        </p:blipFill>
        <p:spPr>
          <a:xfrm>
            <a:off x="762000" y="1409700"/>
            <a:ext cx="7550077" cy="5381625"/>
          </a:xfrm>
          <a:prstGeom prst="rect">
            <a:avLst/>
          </a:prstGeom>
        </p:spPr>
      </p:pic>
    </p:spTree>
    <p:extLst>
      <p:ext uri="{BB962C8B-B14F-4D97-AF65-F5344CB8AC3E}">
        <p14:creationId xmlns:p14="http://schemas.microsoft.com/office/powerpoint/2010/main" val="3261666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4" name="图片 3"/>
          <p:cNvPicPr>
            <a:picLocks noChangeAspect="1"/>
          </p:cNvPicPr>
          <p:nvPr/>
        </p:nvPicPr>
        <p:blipFill>
          <a:blip r:embed="rId2"/>
          <a:stretch>
            <a:fillRect/>
          </a:stretch>
        </p:blipFill>
        <p:spPr>
          <a:xfrm>
            <a:off x="762000" y="1384300"/>
            <a:ext cx="7543800" cy="5206769"/>
          </a:xfrm>
          <a:prstGeom prst="rect">
            <a:avLst/>
          </a:prstGeom>
        </p:spPr>
      </p:pic>
    </p:spTree>
    <p:extLst>
      <p:ext uri="{BB962C8B-B14F-4D97-AF65-F5344CB8AC3E}">
        <p14:creationId xmlns:p14="http://schemas.microsoft.com/office/powerpoint/2010/main" val="38556661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3" name="图片 2"/>
          <p:cNvPicPr>
            <a:picLocks noChangeAspect="1"/>
          </p:cNvPicPr>
          <p:nvPr/>
        </p:nvPicPr>
        <p:blipFill>
          <a:blip r:embed="rId2"/>
          <a:stretch>
            <a:fillRect/>
          </a:stretch>
        </p:blipFill>
        <p:spPr>
          <a:xfrm>
            <a:off x="990600" y="1384300"/>
            <a:ext cx="7315200" cy="5236234"/>
          </a:xfrm>
          <a:prstGeom prst="rect">
            <a:avLst/>
          </a:prstGeom>
        </p:spPr>
      </p:pic>
    </p:spTree>
    <p:extLst>
      <p:ext uri="{BB962C8B-B14F-4D97-AF65-F5344CB8AC3E}">
        <p14:creationId xmlns:p14="http://schemas.microsoft.com/office/powerpoint/2010/main" val="1384928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pic>
        <p:nvPicPr>
          <p:cNvPr id="3" name="Picture 2" descr="http://tse4.mm.bing.net/th?id=OIP.M4743845079fa0c8afe38fc315c1a3b40H0&amp;pid=1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 y="1905000"/>
            <a:ext cx="5639955" cy="48057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tse3.mm.bing.net/th?id=OIP.Mb20d846bd56688532bf9e26461122c11o0&amp;pid=1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518172"/>
            <a:ext cx="4343400" cy="2823212"/>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5264445" y="4454428"/>
            <a:ext cx="3721935"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Machine code (1 GL):</a:t>
            </a:r>
          </a:p>
          <a:p>
            <a:r>
              <a:rPr lang="en-US" dirty="0" smtClean="0"/>
              <a:t>Difficult to write and lead to many errors in program code that were difficult to find</a:t>
            </a:r>
          </a:p>
          <a:p>
            <a:r>
              <a:rPr lang="en-US" dirty="0" smtClean="0"/>
              <a:t>Communicate in binary</a:t>
            </a:r>
            <a:endParaRPr lang="en-GB" dirty="0"/>
          </a:p>
        </p:txBody>
      </p:sp>
      <p:sp>
        <p:nvSpPr>
          <p:cNvPr id="9" name="圆角矩形 8"/>
          <p:cNvSpPr/>
          <p:nvPr/>
        </p:nvSpPr>
        <p:spPr bwMode="auto">
          <a:xfrm>
            <a:off x="228600" y="1371600"/>
            <a:ext cx="6400800" cy="445896"/>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Low-level paradigm: machine code</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Tree>
    <p:extLst>
      <p:ext uri="{BB962C8B-B14F-4D97-AF65-F5344CB8AC3E}">
        <p14:creationId xmlns:p14="http://schemas.microsoft.com/office/powerpoint/2010/main" val="19122548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3" name="图片 2"/>
          <p:cNvPicPr>
            <a:picLocks noChangeAspect="1"/>
          </p:cNvPicPr>
          <p:nvPr/>
        </p:nvPicPr>
        <p:blipFill>
          <a:blip r:embed="rId2"/>
          <a:stretch>
            <a:fillRect/>
          </a:stretch>
        </p:blipFill>
        <p:spPr>
          <a:xfrm>
            <a:off x="700087" y="1371600"/>
            <a:ext cx="7439025" cy="5358179"/>
          </a:xfrm>
          <a:prstGeom prst="rect">
            <a:avLst/>
          </a:prstGeom>
        </p:spPr>
      </p:pic>
    </p:spTree>
    <p:extLst>
      <p:ext uri="{BB962C8B-B14F-4D97-AF65-F5344CB8AC3E}">
        <p14:creationId xmlns:p14="http://schemas.microsoft.com/office/powerpoint/2010/main" val="12149574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3" name="图片 2"/>
          <p:cNvPicPr>
            <a:picLocks noChangeAspect="1"/>
          </p:cNvPicPr>
          <p:nvPr/>
        </p:nvPicPr>
        <p:blipFill>
          <a:blip r:embed="rId2"/>
          <a:stretch>
            <a:fillRect/>
          </a:stretch>
        </p:blipFill>
        <p:spPr>
          <a:xfrm>
            <a:off x="685800" y="1600200"/>
            <a:ext cx="6629400" cy="4162425"/>
          </a:xfrm>
          <a:prstGeom prst="rect">
            <a:avLst/>
          </a:prstGeom>
        </p:spPr>
      </p:pic>
    </p:spTree>
    <p:extLst>
      <p:ext uri="{BB962C8B-B14F-4D97-AF65-F5344CB8AC3E}">
        <p14:creationId xmlns:p14="http://schemas.microsoft.com/office/powerpoint/2010/main" val="5657445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3" name="图片 2"/>
          <p:cNvPicPr>
            <a:picLocks noChangeAspect="1"/>
          </p:cNvPicPr>
          <p:nvPr/>
        </p:nvPicPr>
        <p:blipFill>
          <a:blip r:embed="rId2"/>
          <a:stretch>
            <a:fillRect/>
          </a:stretch>
        </p:blipFill>
        <p:spPr>
          <a:xfrm>
            <a:off x="457200" y="1676400"/>
            <a:ext cx="8524875" cy="4714875"/>
          </a:xfrm>
          <a:prstGeom prst="rect">
            <a:avLst/>
          </a:prstGeom>
        </p:spPr>
      </p:pic>
    </p:spTree>
    <p:extLst>
      <p:ext uri="{BB962C8B-B14F-4D97-AF65-F5344CB8AC3E}">
        <p14:creationId xmlns:p14="http://schemas.microsoft.com/office/powerpoint/2010/main" val="14007709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pic>
        <p:nvPicPr>
          <p:cNvPr id="3" name="图片 2"/>
          <p:cNvPicPr>
            <a:picLocks noChangeAspect="1"/>
          </p:cNvPicPr>
          <p:nvPr/>
        </p:nvPicPr>
        <p:blipFill>
          <a:blip r:embed="rId2"/>
          <a:stretch>
            <a:fillRect/>
          </a:stretch>
        </p:blipFill>
        <p:spPr>
          <a:xfrm>
            <a:off x="604837" y="1600200"/>
            <a:ext cx="7629525" cy="4781550"/>
          </a:xfrm>
          <a:prstGeom prst="rect">
            <a:avLst/>
          </a:prstGeom>
        </p:spPr>
      </p:pic>
    </p:spTree>
    <p:extLst>
      <p:ext uri="{BB962C8B-B14F-4D97-AF65-F5344CB8AC3E}">
        <p14:creationId xmlns:p14="http://schemas.microsoft.com/office/powerpoint/2010/main" val="29664293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Object-oriented programming</a:t>
            </a:r>
            <a:endParaRPr lang="en-GB" dirty="0"/>
          </a:p>
        </p:txBody>
      </p:sp>
      <p:sp>
        <p:nvSpPr>
          <p:cNvPr id="3" name="文本框 2"/>
          <p:cNvSpPr txBox="1"/>
          <p:nvPr/>
        </p:nvSpPr>
        <p:spPr>
          <a:xfrm>
            <a:off x="1752600" y="2209800"/>
            <a:ext cx="3854132" cy="861774"/>
          </a:xfrm>
          <a:prstGeom prst="rect">
            <a:avLst/>
          </a:prstGeom>
          <a:noFill/>
        </p:spPr>
        <p:txBody>
          <a:bodyPr wrap="none" rtlCol="0">
            <a:spAutoFit/>
          </a:bodyPr>
          <a:lstStyle/>
          <a:p>
            <a:r>
              <a:rPr lang="en-US" dirty="0" smtClean="0"/>
              <a:t>Lecture 12 OOP and inheritance</a:t>
            </a:r>
          </a:p>
          <a:p>
            <a:r>
              <a:rPr lang="en-US" dirty="0" smtClean="0"/>
              <a:t>Lecture notes, code and video</a:t>
            </a:r>
            <a:endParaRPr lang="en-GB" dirty="0"/>
          </a:p>
        </p:txBody>
      </p:sp>
      <p:sp>
        <p:nvSpPr>
          <p:cNvPr id="4" name="椭圆 3"/>
          <p:cNvSpPr/>
          <p:nvPr/>
        </p:nvSpPr>
        <p:spPr bwMode="auto">
          <a:xfrm>
            <a:off x="685800" y="3733800"/>
            <a:ext cx="2286000" cy="609600"/>
          </a:xfrm>
          <a:prstGeom prst="ellips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黑体" pitchFamily="2" charset="-122"/>
              </a:rPr>
              <a:t>Activity</a:t>
            </a:r>
            <a:endParaRPr kumimoji="0" lang="en-GB" sz="2000" b="0" i="0" u="none" strike="noStrike" cap="none" normalizeH="0" baseline="0" dirty="0" smtClean="0">
              <a:ln>
                <a:noFill/>
              </a:ln>
              <a:solidFill>
                <a:schemeClr val="tx1"/>
              </a:solidFill>
              <a:effectLst/>
              <a:latin typeface="Arial" charset="0"/>
              <a:ea typeface="黑体" pitchFamily="2" charset="-122"/>
            </a:endParaRPr>
          </a:p>
        </p:txBody>
      </p:sp>
      <p:sp>
        <p:nvSpPr>
          <p:cNvPr id="5" name="矩形 4"/>
          <p:cNvSpPr/>
          <p:nvPr/>
        </p:nvSpPr>
        <p:spPr>
          <a:xfrm>
            <a:off x="777812" y="5616206"/>
            <a:ext cx="7924800" cy="1015663"/>
          </a:xfrm>
          <a:prstGeom prst="rect">
            <a:avLst/>
          </a:prstGeom>
        </p:spPr>
        <p:txBody>
          <a:bodyPr wrap="square">
            <a:spAutoFit/>
          </a:bodyPr>
          <a:lstStyle/>
          <a:p>
            <a:r>
              <a:rPr lang="en-GB" dirty="0">
                <a:hlinkClick r:id="rId2"/>
              </a:rPr>
              <a:t>https://courses.edx.org/courses/course-v1:MITx+6.00.1x_6+2T2015/courseware/Week_6/videosequence:Lecture_11</a:t>
            </a:r>
            <a:r>
              <a:rPr lang="en-GB" dirty="0" smtClean="0">
                <a:hlinkClick r:id="rId2"/>
              </a:rPr>
              <a:t>/</a:t>
            </a:r>
            <a:r>
              <a:rPr lang="en-GB" dirty="0" smtClean="0"/>
              <a:t> </a:t>
            </a:r>
            <a:endParaRPr lang="en-GB" dirty="0"/>
          </a:p>
        </p:txBody>
      </p:sp>
      <p:sp>
        <p:nvSpPr>
          <p:cNvPr id="6" name="矩形 5"/>
          <p:cNvSpPr/>
          <p:nvPr/>
        </p:nvSpPr>
        <p:spPr>
          <a:xfrm>
            <a:off x="3373824" y="3607713"/>
            <a:ext cx="3005951" cy="861774"/>
          </a:xfrm>
          <a:prstGeom prst="rect">
            <a:avLst/>
          </a:prstGeom>
        </p:spPr>
        <p:txBody>
          <a:bodyPr wrap="none">
            <a:spAutoFit/>
          </a:bodyPr>
          <a:lstStyle/>
          <a:p>
            <a:r>
              <a:rPr lang="en-GB" cap="all" dirty="0">
                <a:solidFill>
                  <a:srgbClr val="646464"/>
                </a:solidFill>
                <a:latin typeface="Open Sans"/>
              </a:rPr>
              <a:t>YOU AND YOUR </a:t>
            </a:r>
            <a:r>
              <a:rPr lang="en-GB" cap="all" dirty="0" smtClean="0">
                <a:solidFill>
                  <a:srgbClr val="646464"/>
                </a:solidFill>
                <a:latin typeface="Open Sans"/>
              </a:rPr>
              <a:t>COMPUTER:</a:t>
            </a:r>
          </a:p>
          <a:p>
            <a:r>
              <a:rPr lang="en-US" cap="all" dirty="0" smtClean="0">
                <a:solidFill>
                  <a:srgbClr val="646464"/>
                </a:solidFill>
                <a:latin typeface="Open Sans"/>
              </a:rPr>
              <a:t>A word Game</a:t>
            </a:r>
            <a:endParaRPr lang="en-GB" dirty="0"/>
          </a:p>
        </p:txBody>
      </p:sp>
      <p:sp>
        <p:nvSpPr>
          <p:cNvPr id="7" name="文本框 6"/>
          <p:cNvSpPr txBox="1"/>
          <p:nvPr/>
        </p:nvSpPr>
        <p:spPr>
          <a:xfrm>
            <a:off x="2619119" y="5033664"/>
            <a:ext cx="2121093" cy="40011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smtClean="0"/>
              <a:t>Summarize OOP</a:t>
            </a:r>
            <a:endParaRPr lang="en-GB" dirty="0"/>
          </a:p>
        </p:txBody>
      </p:sp>
      <p:sp>
        <p:nvSpPr>
          <p:cNvPr id="8" name="矩形 7"/>
          <p:cNvSpPr/>
          <p:nvPr/>
        </p:nvSpPr>
        <p:spPr>
          <a:xfrm>
            <a:off x="5606732" y="5104030"/>
            <a:ext cx="2835212" cy="407313"/>
          </a:xfrm>
          <a:prstGeom prst="rect">
            <a:avLst/>
          </a:prstGeom>
        </p:spPr>
        <p:txBody>
          <a:bodyPr wrap="square">
            <a:spAutoFit/>
          </a:bodyPr>
          <a:lstStyle/>
          <a:p>
            <a:r>
              <a:rPr lang="en-GB" cap="all" dirty="0">
                <a:solidFill>
                  <a:srgbClr val="646464"/>
                </a:solidFill>
                <a:latin typeface="Open Sans"/>
              </a:rPr>
              <a:t>L12 PROBLEM </a:t>
            </a:r>
            <a:r>
              <a:rPr lang="en-GB" cap="all" dirty="0" smtClean="0">
                <a:solidFill>
                  <a:srgbClr val="646464"/>
                </a:solidFill>
                <a:latin typeface="Open Sans"/>
              </a:rPr>
              <a:t>3,4</a:t>
            </a:r>
            <a:endParaRPr lang="en-GB" dirty="0"/>
          </a:p>
        </p:txBody>
      </p:sp>
    </p:spTree>
    <p:extLst>
      <p:ext uri="{BB962C8B-B14F-4D97-AF65-F5344CB8AC3E}">
        <p14:creationId xmlns:p14="http://schemas.microsoft.com/office/powerpoint/2010/main" val="1125052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pic>
        <p:nvPicPr>
          <p:cNvPr id="6" name="Picture 2" descr="http://tse4.mm.bing.net/th?id=OIP.M4743845079fa0c8afe38fc315c1a3b40H0&amp;pid=1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 y="1905000"/>
            <a:ext cx="5639955" cy="4805712"/>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4876800" y="2209800"/>
            <a:ext cx="4343400" cy="31700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Assembly languages(2 GL):</a:t>
            </a:r>
            <a:endParaRPr lang="en-GB" dirty="0"/>
          </a:p>
          <a:p>
            <a:pPr marL="342900" indent="-342900">
              <a:buFont typeface="Arial" panose="020B0604020202020204" pitchFamily="34" charset="0"/>
              <a:buChar char="•"/>
            </a:pPr>
            <a:r>
              <a:rPr lang="en-US" dirty="0" smtClean="0"/>
              <a:t>Replace machine code operations with mnemonics </a:t>
            </a:r>
          </a:p>
          <a:p>
            <a:pPr marL="342900" indent="-342900">
              <a:buFont typeface="Arial" panose="020B0604020202020204" pitchFamily="34" charset="0"/>
              <a:buChar char="•"/>
            </a:pPr>
            <a:r>
              <a:rPr lang="en-US" dirty="0" smtClean="0"/>
              <a:t>Allow labels for memory address</a:t>
            </a:r>
          </a:p>
          <a:p>
            <a:pPr marL="342900" indent="-342900">
              <a:buFont typeface="Arial" panose="020B0604020202020204" pitchFamily="34" charset="0"/>
              <a:buChar char="•"/>
            </a:pPr>
            <a:r>
              <a:rPr lang="en-US" dirty="0" smtClean="0"/>
              <a:t>Improvement over machine code</a:t>
            </a:r>
          </a:p>
          <a:p>
            <a:pPr marL="342900" indent="-342900">
              <a:buFont typeface="Arial" panose="020B0604020202020204" pitchFamily="34" charset="0"/>
              <a:buChar char="•"/>
            </a:pPr>
            <a:r>
              <a:rPr lang="en-US" dirty="0" smtClean="0"/>
              <a:t>Still prone to errors and code still difficult to debug, correct and maintain</a:t>
            </a:r>
          </a:p>
        </p:txBody>
      </p:sp>
      <p:sp>
        <p:nvSpPr>
          <p:cNvPr id="7" name="圆角矩形 6"/>
          <p:cNvSpPr/>
          <p:nvPr/>
        </p:nvSpPr>
        <p:spPr bwMode="auto">
          <a:xfrm>
            <a:off x="146304" y="1371600"/>
            <a:ext cx="8007096" cy="5334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Low-level paradigm: assembly language</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Tree>
    <p:extLst>
      <p:ext uri="{BB962C8B-B14F-4D97-AF65-F5344CB8AC3E}">
        <p14:creationId xmlns:p14="http://schemas.microsoft.com/office/powerpoint/2010/main" val="41348935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assets.allbusiness.com/asset/image/glossaries/4967331.gif"/>
          <p:cNvPicPr>
            <a:picLocks noChangeAspect="1" noChangeArrowheads="1"/>
          </p:cNvPicPr>
          <p:nvPr/>
        </p:nvPicPr>
        <p:blipFill rotWithShape="1">
          <a:blip r:embed="rId3">
            <a:extLst>
              <a:ext uri="{28A0092B-C50C-407E-A947-70E740481C1C}">
                <a14:useLocalDpi xmlns:a14="http://schemas.microsoft.com/office/drawing/2010/main" val="0"/>
              </a:ext>
            </a:extLst>
          </a:blip>
          <a:srcRect b="14641"/>
          <a:stretch/>
        </p:blipFill>
        <p:spPr bwMode="auto">
          <a:xfrm>
            <a:off x="0" y="1304095"/>
            <a:ext cx="5257800" cy="297927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8" name="文本框 7"/>
          <p:cNvSpPr txBox="1"/>
          <p:nvPr/>
        </p:nvSpPr>
        <p:spPr>
          <a:xfrm>
            <a:off x="4800600" y="1406562"/>
            <a:ext cx="4343400" cy="31700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Assembly languages(2 GL):</a:t>
            </a:r>
            <a:endParaRPr lang="en-GB" dirty="0"/>
          </a:p>
          <a:p>
            <a:pPr marL="342900" indent="-342900">
              <a:buFont typeface="Arial" panose="020B0604020202020204" pitchFamily="34" charset="0"/>
              <a:buChar char="•"/>
            </a:pPr>
            <a:r>
              <a:rPr lang="en-US" dirty="0" smtClean="0"/>
              <a:t>Replace machine code operations with mnemonics </a:t>
            </a:r>
          </a:p>
          <a:p>
            <a:pPr marL="342900" indent="-342900">
              <a:buFont typeface="Arial" panose="020B0604020202020204" pitchFamily="34" charset="0"/>
              <a:buChar char="•"/>
            </a:pPr>
            <a:r>
              <a:rPr lang="en-US" dirty="0" smtClean="0"/>
              <a:t>Allow labels for memory address</a:t>
            </a:r>
          </a:p>
          <a:p>
            <a:pPr marL="342900" indent="-342900">
              <a:buFont typeface="Arial" panose="020B0604020202020204" pitchFamily="34" charset="0"/>
              <a:buChar char="•"/>
            </a:pPr>
            <a:r>
              <a:rPr lang="en-US" dirty="0" smtClean="0"/>
              <a:t>Improvement over machine code</a:t>
            </a:r>
          </a:p>
          <a:p>
            <a:pPr marL="342900" indent="-342900">
              <a:buFont typeface="Arial" panose="020B0604020202020204" pitchFamily="34" charset="0"/>
              <a:buChar char="•"/>
            </a:pPr>
            <a:r>
              <a:rPr lang="en-US" dirty="0" smtClean="0"/>
              <a:t>Still prone to errors and code still difficult to debug, correct and maintain</a:t>
            </a:r>
          </a:p>
        </p:txBody>
      </p:sp>
      <p:pic>
        <p:nvPicPr>
          <p:cNvPr id="7172" name="Picture 4" descr="http://www.peter-cockerell.net/aalp/html/images/figC-1.h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318332"/>
            <a:ext cx="4648200" cy="293570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9" name="圆角矩形 8"/>
          <p:cNvSpPr/>
          <p:nvPr/>
        </p:nvSpPr>
        <p:spPr bwMode="auto">
          <a:xfrm>
            <a:off x="4556760" y="5029200"/>
            <a:ext cx="4572000" cy="9144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Low-level paradigm: assembly language</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Tree>
    <p:extLst>
      <p:ext uri="{BB962C8B-B14F-4D97-AF65-F5344CB8AC3E}">
        <p14:creationId xmlns:p14="http://schemas.microsoft.com/office/powerpoint/2010/main" val="24212440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5" name="圆角矩形 4"/>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6" name="圆角矩形 5"/>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pic>
        <p:nvPicPr>
          <p:cNvPr id="8194" name="Picture 2" descr="http://withfriendship.com/images/h/36955/of-procedural-programm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20234" b="9384"/>
          <a:stretch/>
        </p:blipFill>
        <p:spPr bwMode="auto">
          <a:xfrm>
            <a:off x="3429000" y="4002024"/>
            <a:ext cx="587375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www.sciencehq.com/wp-content/uploads/Classification-of-computer-langua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50" y="2468562"/>
            <a:ext cx="5806440" cy="2053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6101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538580" cy="1096962"/>
          </a:xfrm>
        </p:spPr>
        <p:txBody>
          <a:bodyPr/>
          <a:lstStyle/>
          <a:p>
            <a:pPr lvl="0"/>
            <a:r>
              <a:rPr lang="en-US" sz="4000" dirty="0"/>
              <a:t>Characteristics of </a:t>
            </a:r>
            <a:r>
              <a:rPr lang="en-US" sz="4000" dirty="0" smtClean="0"/>
              <a:t/>
            </a:r>
            <a:br>
              <a:rPr lang="en-US" sz="4000" dirty="0" smtClean="0"/>
            </a:br>
            <a:r>
              <a:rPr lang="en-US" sz="4000" dirty="0" smtClean="0"/>
              <a:t>programming </a:t>
            </a:r>
            <a:r>
              <a:rPr lang="en-US" sz="4000" dirty="0"/>
              <a:t>paradigms</a:t>
            </a:r>
            <a:endParaRPr lang="en-GB" sz="4000" dirty="0"/>
          </a:p>
        </p:txBody>
      </p:sp>
      <p:sp>
        <p:nvSpPr>
          <p:cNvPr id="20" name="圆角矩形 19"/>
          <p:cNvSpPr/>
          <p:nvPr/>
        </p:nvSpPr>
        <p:spPr bwMode="auto">
          <a:xfrm>
            <a:off x="213360" y="1371600"/>
            <a:ext cx="2301240" cy="990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2800" b="1" dirty="0" smtClean="0">
                <a:solidFill>
                  <a:schemeClr val="bg1"/>
                </a:solidFill>
                <a:latin typeface="Arial" charset="0"/>
                <a:ea typeface="黑体" pitchFamily="2" charset="-122"/>
              </a:rPr>
              <a:t>Procedural paradigm</a:t>
            </a:r>
            <a:endParaRPr kumimoji="0" lang="zh-CN" altLang="en-US" sz="2800" b="1" i="0" u="none" strike="noStrike" cap="none" normalizeH="0" baseline="0" dirty="0" smtClean="0">
              <a:ln>
                <a:noFill/>
              </a:ln>
              <a:solidFill>
                <a:schemeClr val="bg1"/>
              </a:solidFill>
              <a:effectLst/>
              <a:latin typeface="Arial" charset="0"/>
              <a:ea typeface="黑体" pitchFamily="2" charset="-122"/>
            </a:endParaRPr>
          </a:p>
        </p:txBody>
      </p:sp>
      <p:sp>
        <p:nvSpPr>
          <p:cNvPr id="21" name="圆角矩形 20"/>
          <p:cNvSpPr/>
          <p:nvPr/>
        </p:nvSpPr>
        <p:spPr bwMode="auto">
          <a:xfrm>
            <a:off x="2514600" y="1417320"/>
            <a:ext cx="6624180" cy="899160"/>
          </a:xfrm>
          <a:prstGeom prst="roundRect">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342900" marR="0"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pPr>
            <a:r>
              <a:rPr lang="en-US" sz="2400" dirty="0" smtClean="0">
                <a:solidFill>
                  <a:schemeClr val="bg1"/>
                </a:solidFill>
                <a:latin typeface="Arial" charset="0"/>
                <a:ea typeface="黑体" pitchFamily="2" charset="-122"/>
              </a:rPr>
              <a:t>Third-generation programming language</a:t>
            </a:r>
          </a:p>
          <a:p>
            <a:pPr marL="342900" indent="-342900">
              <a:spcBef>
                <a:spcPts val="0"/>
              </a:spcBef>
              <a:buFont typeface="Arial" panose="020B0604020202020204" pitchFamily="34" charset="0"/>
              <a:buChar char="•"/>
            </a:pPr>
            <a:r>
              <a:rPr kumimoji="0" lang="en-US" sz="2400" b="0" i="0" u="none" strike="noStrike" cap="none" normalizeH="0" baseline="0" dirty="0" smtClean="0">
                <a:ln>
                  <a:noFill/>
                </a:ln>
                <a:solidFill>
                  <a:schemeClr val="bg1"/>
                </a:solidFill>
                <a:effectLst/>
                <a:latin typeface="Arial" charset="0"/>
                <a:ea typeface="黑体" pitchFamily="2" charset="-122"/>
              </a:rPr>
              <a:t>Or High level </a:t>
            </a:r>
            <a:r>
              <a:rPr lang="en-US" sz="2400" dirty="0">
                <a:solidFill>
                  <a:schemeClr val="bg1"/>
                </a:solidFill>
                <a:latin typeface="Arial" charset="0"/>
                <a:ea typeface="黑体" pitchFamily="2" charset="-122"/>
              </a:rPr>
              <a:t>programming language</a:t>
            </a:r>
            <a:endParaRPr kumimoji="0" lang="en-GB" sz="2400" b="0" i="0" u="none" strike="noStrike" cap="none" normalizeH="0" baseline="0" dirty="0" smtClean="0">
              <a:ln>
                <a:noFill/>
              </a:ln>
              <a:solidFill>
                <a:schemeClr val="bg1"/>
              </a:solidFill>
              <a:effectLst/>
              <a:latin typeface="Arial" charset="0"/>
              <a:ea typeface="黑体" pitchFamily="2" charset="-122"/>
            </a:endParaRPr>
          </a:p>
        </p:txBody>
      </p:sp>
      <p:pic>
        <p:nvPicPr>
          <p:cNvPr id="10242" name="Picture 2" descr="Difference between procedure oriented and object oriented programm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973" y="2339290"/>
            <a:ext cx="4313653" cy="2602726"/>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4758732" y="2754395"/>
            <a:ext cx="4079453" cy="1631216"/>
          </a:xfrm>
          <a:prstGeom prst="rect">
            <a:avLst/>
          </a:prstGeom>
        </p:spPr>
        <p:txBody>
          <a:bodyPr wrap="square">
            <a:spAutoFit/>
          </a:bodyPr>
          <a:lstStyle/>
          <a:p>
            <a:r>
              <a:rPr lang="en-GB" dirty="0"/>
              <a:t>The word “procedure” is the key element here to notice. It means “a set of procedures” which is a “set of subroutines” or a “set of functions“. </a:t>
            </a:r>
          </a:p>
        </p:txBody>
      </p:sp>
      <p:sp>
        <p:nvSpPr>
          <p:cNvPr id="3" name="矩形 2"/>
          <p:cNvSpPr/>
          <p:nvPr/>
        </p:nvSpPr>
        <p:spPr>
          <a:xfrm>
            <a:off x="0" y="4823527"/>
            <a:ext cx="9062580"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sz="1800" dirty="0"/>
              <a:t>In a POP method, emphasis is given to functions or subroutines. Functions are a set of instructions which performs a particular task. Functions are called repeatedly in a program to execute tasks performed by them. For example, a program may involve collecting data from user (reading), performing some kind of calculations on the collected data (calculation), and finally displaying the result to the user when requested (printing). All the 3 tasks of reading, calculating and printing can be written in a program with the help of 3 different functions which performs these 3 different tasks. </a:t>
            </a:r>
          </a:p>
        </p:txBody>
      </p:sp>
    </p:spTree>
    <p:extLst>
      <p:ext uri="{BB962C8B-B14F-4D97-AF65-F5344CB8AC3E}">
        <p14:creationId xmlns:p14="http://schemas.microsoft.com/office/powerpoint/2010/main" val="1346827652"/>
      </p:ext>
    </p:extLst>
  </p:cSld>
  <p:clrMapOvr>
    <a:masterClrMapping/>
  </p:clrMapOvr>
  <p:timing>
    <p:tnLst>
      <p:par>
        <p:cTn id="1" dur="indefinite" restart="never" nodeType="tmRoot"/>
      </p:par>
    </p:tnLst>
  </p:timing>
</p:sld>
</file>

<file path=ppt/theme/theme1.xml><?xml version="1.0" encoding="utf-8"?>
<a:theme xmlns:a="http://schemas.openxmlformats.org/drawingml/2006/main" name="wondershare_20060523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ondershare_20060523a">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000" b="0" i="0" u="none" strike="noStrike" cap="none" normalizeH="0" baseline="0" smtClean="0">
            <a:ln>
              <a:noFill/>
            </a:ln>
            <a:solidFill>
              <a:schemeClr val="tx1"/>
            </a:solidFill>
            <a:effectLst/>
            <a:latin typeface="Arial" charset="0"/>
            <a:ea typeface="黑体" pitchFamily="2" charset="-122"/>
          </a:defRPr>
        </a:defPPr>
      </a:lstStyle>
    </a:spDef>
    <a:lnDef>
      <a:spPr bwMode="auto">
        <a:xfrm>
          <a:off x="0" y="0"/>
          <a:ext cx="1" cy="1"/>
        </a:xfrm>
        <a:custGeom>
          <a:avLst/>
          <a:gdLst/>
          <a:ahLst/>
          <a:cxnLst/>
          <a:rect l="0" t="0" r="0" b="0"/>
          <a:pathLst/>
        </a:cu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000" b="0" i="0" u="none" strike="noStrike" cap="none" normalizeH="0" baseline="0" smtClean="0">
            <a:ln>
              <a:noFill/>
            </a:ln>
            <a:solidFill>
              <a:schemeClr val="tx1"/>
            </a:solidFill>
            <a:effectLst/>
            <a:latin typeface="Arial" charset="0"/>
            <a:ea typeface="黑体" pitchFamily="2" charset="-122"/>
          </a:defRPr>
        </a:defPPr>
      </a:lstStyle>
    </a:lnDef>
  </a:objectDefaults>
  <a:extraClrSchemeLst>
    <a:extraClrScheme>
      <a:clrScheme name="wondershare_20060523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ondershare_20060523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ondershare_20060523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ondershare_20060523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ondershare_20060523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ondershare_20060523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ondershare_20060523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ondershare_20060523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ondershare_20060523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ondershare_20060523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ondershare_20060523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ondershare_20060523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68896</TotalTime>
  <Words>2223</Words>
  <Application>Microsoft Office PowerPoint</Application>
  <PresentationFormat>全屏显示(4:3)</PresentationFormat>
  <Paragraphs>361</Paragraphs>
  <Slides>54</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54</vt:i4>
      </vt:variant>
    </vt:vector>
  </HeadingPairs>
  <TitlesOfParts>
    <vt:vector size="63" baseType="lpstr">
      <vt:lpstr>Open Sans</vt:lpstr>
      <vt:lpstr>宋体</vt:lpstr>
      <vt:lpstr>黑体</vt:lpstr>
      <vt:lpstr>Arial</vt:lpstr>
      <vt:lpstr>Calibri</vt:lpstr>
      <vt:lpstr>Georgia</vt:lpstr>
      <vt:lpstr>Segoe UI</vt:lpstr>
      <vt:lpstr>Wingdings</vt:lpstr>
      <vt:lpstr>wondershare_20060523a</vt:lpstr>
      <vt:lpstr>IBCS</vt:lpstr>
      <vt:lpstr>OUTLINE</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Characteristics of  programming paradigms</vt:lpstr>
      <vt:lpstr>Types of high-level language</vt:lpstr>
      <vt:lpstr>Types of high-level language</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lpstr>Object-oriented programming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windy</dc:creator>
  <cp:lastModifiedBy>windy</cp:lastModifiedBy>
  <cp:revision>1773</cp:revision>
  <cp:lastPrinted>2013-12-11T22:01:45Z</cp:lastPrinted>
  <dcterms:created xsi:type="dcterms:W3CDTF">1601-01-01T00:00:00Z</dcterms:created>
  <dcterms:modified xsi:type="dcterms:W3CDTF">2016-09-25T13:45:03Z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